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5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465" r:id="rId23"/>
    <p:sldId id="464" r:id="rId24"/>
    <p:sldId id="461" r:id="rId25"/>
    <p:sldId id="463" r:id="rId26"/>
    <p:sldId id="462" r:id="rId27"/>
    <p:sldId id="470" r:id="rId28"/>
    <p:sldId id="466" r:id="rId29"/>
    <p:sldId id="468" r:id="rId30"/>
    <p:sldId id="472" r:id="rId31"/>
    <p:sldId id="471" r:id="rId32"/>
    <p:sldId id="474" r:id="rId33"/>
    <p:sldId id="475" r:id="rId34"/>
    <p:sldId id="473" r:id="rId35"/>
    <p:sldId id="467" r:id="rId36"/>
    <p:sldId id="476" r:id="rId37"/>
    <p:sldId id="477" r:id="rId38"/>
    <p:sldId id="480" r:id="rId39"/>
    <p:sldId id="478" r:id="rId40"/>
    <p:sldId id="479" r:id="rId41"/>
    <p:sldId id="481" r:id="rId42"/>
    <p:sldId id="469" r:id="rId43"/>
    <p:sldId id="482" r:id="rId44"/>
    <p:sldId id="484" r:id="rId45"/>
    <p:sldId id="485" r:id="rId46"/>
    <p:sldId id="488" r:id="rId47"/>
    <p:sldId id="486" r:id="rId48"/>
    <p:sldId id="487" r:id="rId49"/>
    <p:sldId id="493" r:id="rId50"/>
    <p:sldId id="483" r:id="rId51"/>
    <p:sldId id="489" r:id="rId52"/>
    <p:sldId id="490" r:id="rId53"/>
    <p:sldId id="513" r:id="rId54"/>
    <p:sldId id="491" r:id="rId55"/>
    <p:sldId id="494" r:id="rId56"/>
    <p:sldId id="495" r:id="rId57"/>
    <p:sldId id="496" r:id="rId58"/>
    <p:sldId id="497" r:id="rId59"/>
    <p:sldId id="503" r:id="rId60"/>
    <p:sldId id="498" r:id="rId61"/>
    <p:sldId id="514" r:id="rId62"/>
    <p:sldId id="501" r:id="rId63"/>
    <p:sldId id="499" r:id="rId64"/>
    <p:sldId id="502" r:id="rId65"/>
    <p:sldId id="510" r:id="rId66"/>
    <p:sldId id="504" r:id="rId67"/>
    <p:sldId id="506" r:id="rId68"/>
    <p:sldId id="505" r:id="rId69"/>
    <p:sldId id="507" r:id="rId70"/>
    <p:sldId id="508" r:id="rId71"/>
    <p:sldId id="511" r:id="rId72"/>
    <p:sldId id="512" r:id="rId73"/>
    <p:sldId id="292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 custScaleY="72108" custLinFactNeighborX="-6162" custLinFactNeighborY="-978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-1399" custLinFactNeighborY="952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822938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47045" y="198069"/>
          <a:ext cx="1493598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GET Request</a:t>
          </a:r>
        </a:p>
      </dsp:txBody>
      <dsp:txXfrm>
        <a:off x="147045" y="198069"/>
        <a:ext cx="1493598" cy="3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488831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0095" y="198069"/>
          <a:ext cx="1219852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/>
            <a:t>Get</a:t>
          </a:r>
          <a:r>
            <a:rPr lang="de-DE" sz="1000" kern="1200" dirty="0"/>
            <a:t> Data </a:t>
          </a:r>
          <a:r>
            <a:rPr lang="de-DE" sz="1000" kern="1200" dirty="0" err="1"/>
            <a:t>from</a:t>
          </a:r>
          <a:r>
            <a:rPr lang="de-DE" sz="1000" kern="1200" dirty="0"/>
            <a:t> App</a:t>
          </a:r>
        </a:p>
      </dsp:txBody>
      <dsp:txXfrm>
        <a:off x="120095" y="198069"/>
        <a:ext cx="1219852" cy="36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667606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34515" y="200266"/>
          <a:ext cx="1366329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Send Data</a:t>
          </a:r>
        </a:p>
      </dsp:txBody>
      <dsp:txXfrm>
        <a:off x="134515" y="200266"/>
        <a:ext cx="1366329" cy="36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585544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7896" y="206518"/>
          <a:ext cx="1299093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Send Response</a:t>
          </a:r>
        </a:p>
      </dsp:txBody>
      <dsp:txXfrm>
        <a:off x="127896" y="206518"/>
        <a:ext cx="1299093" cy="36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106041" cy="576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9217" y="179388"/>
          <a:ext cx="906219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GET Request</a:t>
          </a:r>
        </a:p>
      </dsp:txBody>
      <dsp:txXfrm>
        <a:off x="89217" y="179388"/>
        <a:ext cx="906219" cy="28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1763" y="0"/>
          <a:ext cx="901562" cy="432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28087" y="109720"/>
          <a:ext cx="738682" cy="155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00" kern="1200" dirty="0" err="1"/>
            <a:t>Get</a:t>
          </a:r>
          <a:r>
            <a:rPr lang="de-DE" sz="500" kern="1200" dirty="0"/>
            <a:t> Data </a:t>
          </a:r>
          <a:r>
            <a:rPr lang="de-DE" sz="500" kern="1200" dirty="0" err="1"/>
            <a:t>from</a:t>
          </a:r>
          <a:r>
            <a:rPr lang="de-DE" sz="500" kern="1200" dirty="0"/>
            <a:t> App</a:t>
          </a:r>
        </a:p>
      </dsp:txBody>
      <dsp:txXfrm>
        <a:off x="28087" y="109720"/>
        <a:ext cx="738682" cy="155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011796" cy="648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1615" y="163267"/>
          <a:ext cx="829000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/>
            <a:t>Send Data</a:t>
          </a:r>
        </a:p>
      </dsp:txBody>
      <dsp:txXfrm>
        <a:off x="81615" y="163267"/>
        <a:ext cx="829000" cy="32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48098"/>
          <a:ext cx="962006" cy="576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77599" y="186615"/>
          <a:ext cx="788206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Send Response</a:t>
          </a:r>
        </a:p>
      </dsp:txBody>
      <dsp:txXfrm>
        <a:off x="77599" y="186615"/>
        <a:ext cx="788206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4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44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ored-api.appbrew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hub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umenter.getpostman.com/view/6048123/2s9XxsTv8Y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Backend Entwicklung </a:t>
            </a:r>
            <a:br>
              <a:rPr lang="de-AT" sz="2800" dirty="0"/>
            </a:br>
            <a:r>
              <a:rPr lang="de-AT" sz="2800" dirty="0"/>
              <a:t>mit </a:t>
            </a:r>
            <a:br>
              <a:rPr lang="de-AT" sz="2800" dirty="0"/>
            </a:br>
            <a:r>
              <a:rPr lang="de-AT" sz="2800" dirty="0" err="1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/>
              <a:t>Wer nutzt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</a:t>
            </a:r>
            <a:r>
              <a:rPr lang="de-AT" dirty="0" err="1"/>
              <a:t>Javascript</a:t>
            </a:r>
            <a:r>
              <a:rPr lang="de-AT" dirty="0"/>
              <a:t> Befehl kann mit Hilfe von </a:t>
            </a:r>
            <a:r>
              <a:rPr lang="de-AT" dirty="0" err="1"/>
              <a:t>Node</a:t>
            </a:r>
            <a:r>
              <a:rPr lang="de-AT" dirty="0"/>
              <a:t> in der Konsole bzw. dem VS Code Terminal ausgeführt werden  </a:t>
            </a:r>
          </a:p>
          <a:p>
            <a:r>
              <a:rPr lang="de-AT" dirty="0"/>
              <a:t>Um </a:t>
            </a:r>
            <a:r>
              <a:rPr lang="de-AT" dirty="0" err="1"/>
              <a:t>Javascript</a:t>
            </a:r>
            <a:r>
              <a:rPr lang="de-AT" dirty="0"/>
              <a:t> auszuführen muss zuvor der Befehl </a:t>
            </a:r>
            <a:r>
              <a:rPr lang="de-AT" dirty="0" err="1"/>
              <a:t>node</a:t>
            </a:r>
            <a:r>
              <a:rPr lang="de-AT" dirty="0"/>
              <a:t> ausgeführt werden</a:t>
            </a:r>
          </a:p>
          <a:p>
            <a:r>
              <a:rPr lang="de-AT" dirty="0"/>
              <a:t>Um eine Datei auszuführen wird der Befehl </a:t>
            </a:r>
            <a:r>
              <a:rPr lang="de-AT" dirty="0" err="1"/>
              <a:t>node</a:t>
            </a:r>
            <a:r>
              <a:rPr lang="de-AT" dirty="0"/>
              <a:t> + Dateiname eingegeben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Bsp</a:t>
            </a:r>
            <a:r>
              <a:rPr lang="en-US" dirty="0"/>
              <a:t>: node ./index.js)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Mit Node.js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mitgelieferte Module / Funktionen</a:t>
            </a:r>
          </a:p>
          <a:p>
            <a:r>
              <a:rPr lang="de-AT" dirty="0"/>
              <a:t>Doku dazu: </a:t>
            </a:r>
            <a:r>
              <a:rPr lang="de-AT" dirty="0">
                <a:hlinkClick r:id="rId2"/>
              </a:rPr>
              <a:t>https://nodejs.org/docs/latest/api/</a:t>
            </a:r>
            <a:r>
              <a:rPr lang="de-AT" dirty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 lnSpcReduction="10000"/>
          </a:bodyPr>
          <a:lstStyle/>
          <a:p>
            <a:r>
              <a:rPr lang="de-AT" dirty="0"/>
              <a:t>Das Native Modul Filesystem dient dazu, Dateien über </a:t>
            </a:r>
            <a:r>
              <a:rPr lang="de-AT" dirty="0" err="1"/>
              <a:t>Node</a:t>
            </a:r>
            <a:r>
              <a:rPr lang="de-AT" dirty="0"/>
              <a:t> zu erstellen, auszulesen, bzw. anzupassen</a:t>
            </a:r>
          </a:p>
          <a:p>
            <a:r>
              <a:rPr lang="de-AT" dirty="0"/>
              <a:t>Gemeinsam:</a:t>
            </a:r>
            <a:br>
              <a:rPr lang="de-AT" dirty="0"/>
            </a:br>
            <a:r>
              <a:rPr lang="de-AT" dirty="0"/>
              <a:t>Erstelle eine neue Text-Datei „message.txt“ mit Hilfe </a:t>
            </a:r>
            <a:br>
              <a:rPr lang="de-AT" dirty="0"/>
            </a:br>
            <a:r>
              <a:rPr lang="de-AT" dirty="0"/>
              <a:t>des </a:t>
            </a:r>
            <a:r>
              <a:rPr lang="de-AT" dirty="0" err="1"/>
              <a:t>fs</a:t>
            </a:r>
            <a:r>
              <a:rPr lang="de-AT" dirty="0"/>
              <a:t> Moduls</a:t>
            </a:r>
          </a:p>
          <a:p>
            <a:r>
              <a:rPr lang="de-AT" dirty="0"/>
              <a:t>Übung für euch unter</a:t>
            </a:r>
            <a:br>
              <a:rPr lang="de-AT" dirty="0"/>
            </a:br>
            <a:r>
              <a:rPr lang="de-AT" dirty="0"/>
              <a:t>0. Eure Codebeispiele/Name/</a:t>
            </a:r>
            <a:r>
              <a:rPr lang="de-AT" dirty="0" err="1"/>
              <a:t>Node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Mach dich mit der </a:t>
            </a:r>
            <a:r>
              <a:rPr lang="de-AT" dirty="0" err="1"/>
              <a:t>Node</a:t>
            </a:r>
            <a:r>
              <a:rPr lang="de-AT" dirty="0"/>
              <a:t> Doku vertraut und </a:t>
            </a:r>
            <a:r>
              <a:rPr lang="de-DE" dirty="0"/>
              <a:t>schreibe ein </a:t>
            </a:r>
            <a:r>
              <a:rPr lang="de-DE" dirty="0" err="1"/>
              <a:t>Node</a:t>
            </a:r>
            <a:r>
              <a:rPr lang="de-DE" dirty="0"/>
              <a:t> Programm um die zuvor erstellt Text Datei auszulesen und in der Konsole auszugeben</a:t>
            </a:r>
          </a:p>
          <a:p>
            <a:r>
              <a:rPr lang="de-DE" dirty="0"/>
              <a:t>Erweitere die Datei um folgenden Text: „\</a:t>
            </a:r>
            <a:r>
              <a:rPr lang="de-DE" dirty="0" err="1"/>
              <a:t>nHallo</a:t>
            </a:r>
            <a:r>
              <a:rPr lang="de-DE" dirty="0"/>
              <a:t> von [Dein Name]“</a:t>
            </a:r>
            <a:br>
              <a:rPr lang="de-DE" dirty="0"/>
            </a:br>
            <a:r>
              <a:rPr lang="de-DE" dirty="0"/>
              <a:t>Tipp: </a:t>
            </a:r>
            <a:r>
              <a:rPr lang="de-DE" dirty="0" err="1">
                <a:solidFill>
                  <a:srgbClr val="FF0000"/>
                </a:solidFill>
              </a:rPr>
              <a:t>append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>
                <a:solidFill>
                  <a:srgbClr val="FF0000"/>
                </a:solidFill>
              </a:rPr>
              <a:t>File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/>
              <a:t>Node</a:t>
            </a:r>
            <a:r>
              <a:rPr lang="de-AT" dirty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NPM kommt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 der Installation von </a:t>
            </a:r>
            <a:r>
              <a:rPr lang="de-AT" dirty="0" err="1"/>
              <a:t>node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/>
              <a:t>Im VS-Code Terminal: Navigiere zum Ordner (0. Eure Codebeispiele/</a:t>
            </a:r>
            <a:r>
              <a:rPr lang="de-AT" dirty="0" err="1"/>
              <a:t>Node</a:t>
            </a:r>
            <a:r>
              <a:rPr lang="de-AT" dirty="0"/>
              <a:t>) indem du ein neues NPM Projekt starten möchtest</a:t>
            </a:r>
          </a:p>
          <a:p>
            <a:r>
              <a:rPr lang="de-AT" dirty="0"/>
              <a:t>Mit dem Befehl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init</a:t>
            </a:r>
            <a:r>
              <a:rPr lang="de-AT" dirty="0"/>
              <a:t> wird ein neues Projekt gestartet</a:t>
            </a:r>
          </a:p>
          <a:p>
            <a:pPr lvl="1"/>
            <a:r>
              <a:rPr lang="de-AT" dirty="0"/>
              <a:t>Beantworte die Fragen die gestellt werden</a:t>
            </a:r>
          </a:p>
          <a:p>
            <a:pPr lvl="1"/>
            <a:r>
              <a:rPr lang="de-AT" dirty="0"/>
              <a:t>Ein </a:t>
            </a:r>
            <a:r>
              <a:rPr lang="de-AT" dirty="0" err="1"/>
              <a:t>package.json</a:t>
            </a:r>
            <a:r>
              <a:rPr lang="de-AT" dirty="0"/>
              <a:t> (</a:t>
            </a:r>
            <a:r>
              <a:rPr lang="de-AT" dirty="0" err="1"/>
              <a:t>Config</a:t>
            </a:r>
            <a:r>
              <a:rPr lang="de-AT" dirty="0"/>
              <a:t>-)</a:t>
            </a:r>
            <a:r>
              <a:rPr lang="de-AT" dirty="0" err="1"/>
              <a:t>file</a:t>
            </a:r>
            <a:r>
              <a:rPr lang="de-AT" dirty="0"/>
              <a:t> wird erstellt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Gruppenübung „</a:t>
            </a:r>
            <a:r>
              <a:rPr lang="de-AT" dirty="0" err="1"/>
              <a:t>Cowsay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/>
              <a:t>Gemeinam</a:t>
            </a:r>
            <a:r>
              <a:rPr lang="de-AT" dirty="0"/>
              <a:t> schreiben wir mit Hilfe von </a:t>
            </a:r>
            <a:r>
              <a:rPr lang="de-AT" dirty="0" err="1"/>
              <a:t>npm</a:t>
            </a:r>
            <a:r>
              <a:rPr lang="de-AT" dirty="0"/>
              <a:t> ein Programm das eine Kuh zum sprechen bringt</a:t>
            </a:r>
          </a:p>
          <a:p>
            <a:r>
              <a:rPr lang="de-AT" dirty="0"/>
              <a:t>Modul „</a:t>
            </a:r>
            <a:r>
              <a:rPr lang="de-AT" dirty="0" err="1"/>
              <a:t>cowsay</a:t>
            </a:r>
            <a:r>
              <a:rPr lang="de-AT" dirty="0"/>
              <a:t>“ in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library</a:t>
            </a:r>
            <a:r>
              <a:rPr lang="de-AT" dirty="0"/>
              <a:t> suchen und finden</a:t>
            </a:r>
          </a:p>
          <a:p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cowsay</a:t>
            </a:r>
            <a:r>
              <a:rPr lang="de-AT" dirty="0"/>
              <a:t> (</a:t>
            </a:r>
            <a:r>
              <a:rPr lang="de-AT" dirty="0" err="1"/>
              <a:t>kurzform</a:t>
            </a:r>
            <a:r>
              <a:rPr lang="de-AT" dirty="0"/>
              <a:t> 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cowsay</a:t>
            </a:r>
            <a:r>
              <a:rPr lang="de-AT" dirty="0"/>
              <a:t>)</a:t>
            </a:r>
          </a:p>
          <a:p>
            <a:r>
              <a:rPr lang="de-AT" dirty="0"/>
              <a:t>Lass die Kuh etwas sagen</a:t>
            </a:r>
          </a:p>
          <a:p>
            <a:r>
              <a:rPr lang="de-AT" dirty="0"/>
              <a:t>Lass die Kuh etwas denken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/>
              <a:t>NPM Übungen Superhelden und </a:t>
            </a:r>
            <a:r>
              <a:rPr lang="de-AT" dirty="0" err="1"/>
              <a:t>Fibonacci</a:t>
            </a:r>
            <a:r>
              <a:rPr lang="de-AT" dirty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superheroes</a:t>
            </a:r>
            <a:r>
              <a:rPr lang="de-AT" dirty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(Optional) 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fibonacci</a:t>
            </a:r>
            <a:r>
              <a:rPr lang="de-AT" dirty="0"/>
              <a:t>“ um die ersten 10 </a:t>
            </a:r>
            <a:r>
              <a:rPr lang="de-AT" dirty="0" err="1"/>
              <a:t>fibonacci</a:t>
            </a:r>
            <a:r>
              <a:rPr lang="de-AT" dirty="0"/>
              <a:t> Zahlen zu loggen</a:t>
            </a:r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Nodejs</a:t>
            </a:r>
            <a:r>
              <a:rPr lang="de-AT" sz="2800" dirty="0"/>
              <a:t> + Express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/>
              <a:t>Grundlagen zu Backend Entwicklung</a:t>
            </a:r>
          </a:p>
          <a:p>
            <a:r>
              <a:rPr lang="de-AT" dirty="0"/>
              <a:t>Grundlagen zu </a:t>
            </a:r>
            <a:r>
              <a:rPr lang="de-AT" dirty="0" err="1"/>
              <a:t>Nodejs</a:t>
            </a:r>
            <a:endParaRPr lang="de-AT" dirty="0"/>
          </a:p>
          <a:p>
            <a:r>
              <a:rPr lang="de-AT" dirty="0"/>
              <a:t>Node Package Manager NPM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</a:p>
          <a:p>
            <a:r>
              <a:rPr lang="de-DE" dirty="0"/>
              <a:t>Es erleichtert die Erstellung von Webanwendungen und APIs durch Bereitstellung einer Reihe von Funktionen und Werkzeugen, um die Entwicklung zu beschleunigen</a:t>
            </a:r>
          </a:p>
          <a:p>
            <a:r>
              <a:rPr lang="de-DE" dirty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Vorlagen-</a:t>
            </a:r>
            <a:r>
              <a:rPr lang="de-DE" dirty="0" err="1"/>
              <a:t>Engines</a:t>
            </a:r>
            <a:r>
              <a:rPr lang="de-DE" dirty="0"/>
              <a:t> (EJS), um dynamische HTML-Inhalte zu 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Webserver mit </a:t>
            </a:r>
            <a:r>
              <a:rPr lang="de-AT" dirty="0" err="1"/>
              <a:t>Nodejs</a:t>
            </a:r>
            <a:r>
              <a:rPr lang="de-AT" dirty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2227972"/>
            <a:ext cx="11074010" cy="3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EFFB65-5A7A-E58B-6F6A-6A069712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9533"/>
            <a:ext cx="7707508" cy="62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F92BA-E398-045D-6D7A-A969BF6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685800"/>
            <a:ext cx="8915402" cy="1371600"/>
          </a:xfrm>
        </p:spPr>
        <p:txBody>
          <a:bodyPr/>
          <a:lstStyle/>
          <a:p>
            <a:r>
              <a:rPr lang="de-AT" dirty="0"/>
              <a:t>Übung dein erster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48250-87F6-9AF3-75FB-54AE03F3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6591300" cy="4137259"/>
          </a:xfrm>
        </p:spPr>
        <p:txBody>
          <a:bodyPr/>
          <a:lstStyle/>
          <a:p>
            <a:r>
              <a:rPr lang="de-AT" dirty="0"/>
              <a:t>Schreibe deinen ersten eigenen Webserver der auf gewisse Endpoints reagiert (Beispiel „./</a:t>
            </a:r>
            <a:r>
              <a:rPr lang="de-AT" dirty="0" err="1"/>
              <a:t>home</a:t>
            </a:r>
            <a:r>
              <a:rPr lang="de-AT" dirty="0"/>
              <a:t>“)</a:t>
            </a:r>
          </a:p>
          <a:p>
            <a:r>
              <a:rPr lang="de-AT" dirty="0"/>
              <a:t>einen Status zurückliefert</a:t>
            </a:r>
          </a:p>
          <a:p>
            <a:r>
              <a:rPr lang="de-AT" dirty="0"/>
              <a:t>eine Antwort liefert in </a:t>
            </a:r>
            <a:r>
              <a:rPr lang="de-AT" dirty="0" err="1"/>
              <a:t>From</a:t>
            </a:r>
            <a:r>
              <a:rPr lang="de-AT" dirty="0"/>
              <a:t> von minimalem HTML </a:t>
            </a:r>
            <a:r>
              <a:rPr lang="de-AT" dirty="0" err="1"/>
              <a:t>Bsp</a:t>
            </a:r>
            <a:r>
              <a:rPr lang="de-AT" dirty="0"/>
              <a:t>: &lt;h1&gt;Homepage&lt;/h1&gt; </a:t>
            </a:r>
          </a:p>
          <a:p>
            <a:r>
              <a:rPr lang="de-AT" dirty="0"/>
              <a:t>Starte deinen Webserver mit der Hilfe von </a:t>
            </a:r>
            <a:r>
              <a:rPr lang="de-AT" dirty="0" err="1"/>
              <a:t>nodemon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F5C19-CB28-EAFB-3481-5A63C25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59" y="1247774"/>
            <a:ext cx="3839568" cy="51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B6D0C-D844-6826-160D-505C283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Request 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C02DC-70DD-4407-88A0-6DE4935A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057400"/>
            <a:ext cx="8915402" cy="4137259"/>
          </a:xfrm>
        </p:spPr>
        <p:txBody>
          <a:bodyPr/>
          <a:lstStyle/>
          <a:p>
            <a:r>
              <a:rPr lang="de-AT" dirty="0" err="1"/>
              <a:t>wdwdffe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012A6-EC89-321C-2588-CE53568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949907"/>
            <a:ext cx="8830907" cy="38772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BE489C-3672-8375-3305-A98F53E84D85}"/>
              </a:ext>
            </a:extLst>
          </p:cNvPr>
          <p:cNvSpPr txBox="1"/>
          <p:nvPr/>
        </p:nvSpPr>
        <p:spPr>
          <a:xfrm>
            <a:off x="1721263" y="5825327"/>
            <a:ext cx="809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https://developer.mozilla.org/en-US/docs/Web/HTTP/Status</a:t>
            </a:r>
            <a:r>
              <a:rPr lang="de-AT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2A253-C23E-944E-483F-6585DDE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02146"/>
            <a:ext cx="6267450" cy="2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F8777-89FA-DB1C-0AFF-A1583EB8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Postman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3A19B-83D3-84F5-8987-D7D23C0F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57400"/>
            <a:ext cx="7705726" cy="4137259"/>
          </a:xfrm>
        </p:spPr>
        <p:txBody>
          <a:bodyPr/>
          <a:lstStyle/>
          <a:p>
            <a:r>
              <a:rPr lang="de-AT" dirty="0"/>
              <a:t>Mit Hilfe von Postman können HTTP </a:t>
            </a:r>
            <a:r>
              <a:rPr lang="de-AT" dirty="0" err="1"/>
              <a:t>Requests</a:t>
            </a:r>
            <a:r>
              <a:rPr lang="de-AT" dirty="0"/>
              <a:t> abgegeben werden ohne ein aufwändiges Frontend bauen zu müssen</a:t>
            </a:r>
          </a:p>
          <a:p>
            <a:r>
              <a:rPr lang="de-AT" dirty="0"/>
              <a:t>Erstelle einen Postman Account </a:t>
            </a:r>
          </a:p>
          <a:p>
            <a:r>
              <a:rPr lang="de-AT" dirty="0"/>
              <a:t>Download Postman Desktop um </a:t>
            </a:r>
            <a:r>
              <a:rPr lang="de-AT" dirty="0" err="1"/>
              <a:t>localhost</a:t>
            </a:r>
            <a:r>
              <a:rPr lang="de-AT" dirty="0"/>
              <a:t> </a:t>
            </a:r>
            <a:r>
              <a:rPr lang="de-AT" dirty="0" err="1"/>
              <a:t>endpoints</a:t>
            </a:r>
            <a:r>
              <a:rPr lang="de-AT" dirty="0"/>
              <a:t> testen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057400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Vorbereitung auf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57400"/>
            <a:ext cx="6372225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</a:t>
            </a:r>
            <a:r>
              <a:rPr lang="de-AT" dirty="0" err="1"/>
              <a:t>Authorisierung</a:t>
            </a:r>
            <a:r>
              <a:rPr lang="de-AT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Frontend mit HTML, CSS, </a:t>
            </a:r>
            <a:r>
              <a:rPr lang="de-AT" dirty="0" err="1"/>
              <a:t>Javascript</a:t>
            </a:r>
            <a:r>
              <a:rPr lang="de-AT" dirty="0"/>
              <a:t> aufbauen mit Testdaten (</a:t>
            </a:r>
            <a:r>
              <a:rPr lang="de-AT" dirty="0" err="1"/>
              <a:t>Hardcodiert</a:t>
            </a:r>
            <a:r>
              <a:rPr lang="de-AT" dirty="0"/>
              <a:t> Username + Passwort) und temporäre Änderungsfunktionen (Refresh der Seite setzt alle Änderungen wieder zurück)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in Browser Storage (</a:t>
            </a:r>
            <a:r>
              <a:rPr lang="de-AT" dirty="0" err="1"/>
              <a:t>Local</a:t>
            </a:r>
            <a:r>
              <a:rPr lang="de-AT" dirty="0"/>
              <a:t> Storage, Cookies) gespeichert und daraus geladen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aus einer </a:t>
            </a:r>
            <a:r>
              <a:rPr lang="de-AT" dirty="0" err="1"/>
              <a:t>mySQL</a:t>
            </a:r>
            <a:r>
              <a:rPr lang="de-AT" dirty="0"/>
              <a:t> Datenbank geladen und Änderungen in der Datenbank persistiert</a:t>
            </a:r>
            <a:br>
              <a:rPr lang="de-AT" dirty="0"/>
            </a:br>
            <a:endParaRPr lang="de-AT" dirty="0"/>
          </a:p>
          <a:p>
            <a:pPr marL="342900" indent="-342900">
              <a:buFont typeface="+mj-lt"/>
              <a:buAutoNum type="arabicPeriod"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Webserver mit Files als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Erstelle einen Webserver mit einem GET </a:t>
            </a:r>
            <a:r>
              <a:rPr lang="de-AT" dirty="0" err="1"/>
              <a:t>Endpoint</a:t>
            </a:r>
            <a:r>
              <a:rPr lang="de-AT" dirty="0"/>
              <a:t> „/“ der ein HTML File zurückliefert (Ressource </a:t>
            </a:r>
            <a:r>
              <a:rPr lang="de-AT" dirty="0" err="1"/>
              <a:t>Node</a:t>
            </a:r>
            <a:r>
              <a:rPr lang="de-AT" dirty="0"/>
              <a:t>/Middleware/</a:t>
            </a:r>
            <a:r>
              <a:rPr lang="de-AT" dirty="0" err="1"/>
              <a:t>public</a:t>
            </a:r>
            <a:r>
              <a:rPr lang="de-AT" dirty="0"/>
              <a:t>/index.html)</a:t>
            </a:r>
          </a:p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Tipp: die Pakete sind bereits im </a:t>
            </a:r>
            <a:r>
              <a:rPr lang="de-AT" dirty="0" err="1"/>
              <a:t>package.json</a:t>
            </a:r>
            <a:r>
              <a:rPr lang="de-AT" dirty="0"/>
              <a:t> File konfiguriert, um sie nutzen zu können führe den Befehl</a:t>
            </a:r>
            <a:r>
              <a:rPr lang="de-AT" dirty="0">
                <a:sym typeface="Wingdings" panose="05000000000000000000" pitchFamily="2" charset="2"/>
              </a:rPr>
              <a:t> „</a:t>
            </a:r>
            <a:r>
              <a:rPr lang="de-AT" dirty="0" err="1">
                <a:sym typeface="Wingdings" panose="05000000000000000000" pitchFamily="2" charset="2"/>
              </a:rPr>
              <a:t>npm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r>
              <a:rPr lang="de-AT" dirty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File“)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E41B9-9FFD-C66B-E1FE-099E70D0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60" y="2158411"/>
            <a:ext cx="4483850" cy="21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4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Middleware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8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2057400"/>
            <a:ext cx="4966283" cy="4137259"/>
          </a:xfrm>
        </p:spPr>
        <p:txBody>
          <a:bodyPr/>
          <a:lstStyle/>
          <a:p>
            <a:r>
              <a:rPr lang="de-AT" dirty="0"/>
              <a:t>Middleware wird verwendet, um HTTP-Anfragen und -Antworten zu verarbeiten, bevor sie an die Endpunkte der Anwendung gelangen.</a:t>
            </a:r>
            <a:br>
              <a:rPr lang="de-AT" dirty="0"/>
            </a:br>
            <a:endParaRPr lang="de-AT" dirty="0"/>
          </a:p>
          <a:p>
            <a:r>
              <a:rPr lang="de-AT" dirty="0"/>
              <a:t>Es ermöglicht die Ausführung von Funktionen zwischen dem Empfang der Anfrage und der abschließenden Antwort.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Middleware?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36B63F-2D91-0707-6C17-9BA7BAD9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51" y="2057400"/>
            <a:ext cx="6126161" cy="37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2057400"/>
            <a:ext cx="5201174" cy="4137259"/>
          </a:xfrm>
        </p:spPr>
        <p:txBody>
          <a:bodyPr/>
          <a:lstStyle/>
          <a:p>
            <a:r>
              <a:rPr lang="de-AT" dirty="0"/>
              <a:t>Middleware wird verwendet um:</a:t>
            </a:r>
          </a:p>
          <a:p>
            <a:pPr lvl="1"/>
            <a:r>
              <a:rPr lang="de-AT" dirty="0"/>
              <a:t>den Inhalt von eingehenden POST-Anfragen zu parsen.</a:t>
            </a:r>
          </a:p>
          <a:p>
            <a:pPr lvl="1"/>
            <a:r>
              <a:rPr lang="de-AT" dirty="0"/>
              <a:t>um Anfragen und deren Zeitstempel zu protokollieren (</a:t>
            </a:r>
            <a:r>
              <a:rPr lang="de-AT" dirty="0" err="1"/>
              <a:t>Logging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um den Zugriff auf bestimmte Routen zu beschränken.</a:t>
            </a:r>
          </a:p>
          <a:p>
            <a:pPr lvl="1"/>
            <a:r>
              <a:rPr lang="de-AT" dirty="0"/>
              <a:t> um aufgetretene Fehler abzufangen und eine entsprechende Antwort zu senden.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Anwendungsfälle Middleware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CCF7DF-98AC-912F-9E1C-C92E64A5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89" y="2057400"/>
            <a:ext cx="5609180" cy="34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162" y="2057400"/>
            <a:ext cx="6195646" cy="4137259"/>
          </a:xfrm>
        </p:spPr>
        <p:txBody>
          <a:bodyPr/>
          <a:lstStyle/>
          <a:p>
            <a:r>
              <a:rPr lang="de-AT" dirty="0"/>
              <a:t>Die Middleware </a:t>
            </a:r>
            <a:r>
              <a:rPr lang="de-AT" dirty="0" err="1"/>
              <a:t>bodyParser</a:t>
            </a:r>
            <a:r>
              <a:rPr lang="de-AT" dirty="0"/>
              <a:t> vereinfacht den Umgang mit dem Inhalt von HTTP </a:t>
            </a:r>
            <a:r>
              <a:rPr lang="de-AT" dirty="0" err="1"/>
              <a:t>Requests</a:t>
            </a:r>
            <a:endParaRPr lang="de-AT" dirty="0"/>
          </a:p>
          <a:p>
            <a:r>
              <a:rPr lang="de-AT" dirty="0" err="1"/>
              <a:t>bodyParser</a:t>
            </a:r>
            <a:r>
              <a:rPr lang="de-AT" dirty="0"/>
              <a:t> nimmt den </a:t>
            </a:r>
            <a:r>
              <a:rPr lang="de-AT" dirty="0" err="1"/>
              <a:t>body</a:t>
            </a:r>
            <a:r>
              <a:rPr lang="de-AT" dirty="0"/>
              <a:t> des </a:t>
            </a:r>
            <a:r>
              <a:rPr lang="de-AT" dirty="0" err="1"/>
              <a:t>Requests</a:t>
            </a:r>
            <a:r>
              <a:rPr lang="de-AT" dirty="0"/>
              <a:t> und </a:t>
            </a:r>
            <a:r>
              <a:rPr lang="de-AT" dirty="0" err="1"/>
              <a:t>parsed</a:t>
            </a:r>
            <a:r>
              <a:rPr lang="de-AT" dirty="0"/>
              <a:t> den Inhalt in ein JSON (wird in kommenden Folien erklärt) Format </a:t>
            </a:r>
          </a:p>
          <a:p>
            <a:r>
              <a:rPr lang="de-AT" dirty="0" err="1"/>
              <a:t>import</a:t>
            </a:r>
            <a:r>
              <a:rPr lang="de-AT" dirty="0"/>
              <a:t> </a:t>
            </a:r>
            <a:r>
              <a:rPr lang="de-AT" dirty="0" err="1"/>
              <a:t>bodyParser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„body-parser“ </a:t>
            </a:r>
          </a:p>
          <a:p>
            <a:r>
              <a:rPr lang="de-AT" dirty="0"/>
              <a:t>Um </a:t>
            </a:r>
            <a:r>
              <a:rPr lang="de-AT" dirty="0" err="1"/>
              <a:t>bodyParser</a:t>
            </a:r>
            <a:r>
              <a:rPr lang="de-AT" dirty="0"/>
              <a:t> für den Server nutzbar zu machen wird folgende Zeile implementiert</a:t>
            </a:r>
            <a:br>
              <a:rPr lang="de-AT" dirty="0"/>
            </a:br>
            <a:r>
              <a:rPr lang="de-AT" dirty="0"/>
              <a:t>„</a:t>
            </a:r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bodyParser.urlencoded</a:t>
            </a:r>
            <a:r>
              <a:rPr lang="de-AT" dirty="0"/>
              <a:t>({</a:t>
            </a:r>
            <a:r>
              <a:rPr lang="de-AT" dirty="0" err="1"/>
              <a:t>extended:true</a:t>
            </a:r>
            <a:r>
              <a:rPr lang="de-AT" dirty="0"/>
              <a:t>}))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73" y="2226353"/>
            <a:ext cx="4503810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1" y="2164808"/>
            <a:ext cx="4503810" cy="3513124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80293" y="2057400"/>
            <a:ext cx="6532684" cy="4284291"/>
          </a:xfrm>
        </p:spPr>
        <p:txBody>
          <a:bodyPr>
            <a:normAutofit/>
          </a:bodyPr>
          <a:lstStyle/>
          <a:p>
            <a:r>
              <a:rPr lang="de-DE" sz="1600" b="1" dirty="0" err="1"/>
              <a:t>app.use</a:t>
            </a:r>
            <a:r>
              <a:rPr lang="de-DE" sz="1600" dirty="0"/>
              <a:t>: Registriert Middleware in einer Express-Anwendung, um sie für alle eingehenden Anfragen zu verwenden.</a:t>
            </a:r>
          </a:p>
          <a:p>
            <a:r>
              <a:rPr lang="de-DE" sz="1600" b="1" dirty="0" err="1"/>
              <a:t>bodyParser.urlencoded</a:t>
            </a:r>
            <a:r>
              <a:rPr lang="de-DE" sz="1600" dirty="0"/>
              <a:t>: Spezifiziert, dass die Middleware den Anfragekörper im URL-kodierten Format parsen soll. Dieses Format wird oft verwendet, wenn Formulardaten von HTML-Formularen übermittelt werden.</a:t>
            </a:r>
          </a:p>
          <a:p>
            <a:r>
              <a:rPr lang="de-DE" sz="1600" b="1" dirty="0"/>
              <a:t>{ </a:t>
            </a:r>
            <a:r>
              <a:rPr lang="de-DE" sz="1600" b="1" dirty="0" err="1"/>
              <a:t>extended</a:t>
            </a:r>
            <a:r>
              <a:rPr lang="de-DE" sz="1600" b="1" dirty="0"/>
              <a:t>: </a:t>
            </a:r>
            <a:r>
              <a:rPr lang="de-DE" sz="1600" b="1" dirty="0" err="1"/>
              <a:t>true</a:t>
            </a:r>
            <a:r>
              <a:rPr lang="de-DE" sz="1600" b="1" dirty="0"/>
              <a:t> }</a:t>
            </a:r>
            <a:r>
              <a:rPr lang="de-DE" sz="1600" dirty="0"/>
              <a:t>:</a:t>
            </a:r>
            <a:r>
              <a:rPr lang="de-DE" sz="1600" b="1" dirty="0"/>
              <a:t> </a:t>
            </a:r>
            <a:r>
              <a:rPr lang="de-DE" sz="1600" dirty="0"/>
              <a:t>Dies ist eine Konfigurationsoption für body-parser. Wenn </a:t>
            </a:r>
            <a:r>
              <a:rPr lang="de-DE" sz="1600" dirty="0" err="1"/>
              <a:t>extended</a:t>
            </a:r>
            <a:r>
              <a:rPr lang="de-DE" sz="1600" dirty="0"/>
              <a:t> auf </a:t>
            </a:r>
            <a:r>
              <a:rPr lang="de-DE" sz="1600" dirty="0" err="1"/>
              <a:t>true</a:t>
            </a:r>
            <a:r>
              <a:rPr lang="de-DE" sz="1600" dirty="0"/>
              <a:t> gesetzt ist, ermöglicht dies das Parsen von URL-kodierten Daten mit komplexen Strukturen (wie verschachtelte Objekte). </a:t>
            </a:r>
            <a:r>
              <a:rPr lang="de-AT" sz="1600" dirty="0"/>
              <a:t>Auf den Inhalt kann mit „</a:t>
            </a:r>
            <a:r>
              <a:rPr lang="de-AT" sz="1600" b="1" dirty="0" err="1"/>
              <a:t>req.body</a:t>
            </a:r>
            <a:r>
              <a:rPr lang="de-AT" sz="1600" dirty="0"/>
              <a:t>“ zugegriffen werden</a:t>
            </a:r>
          </a:p>
        </p:txBody>
      </p:sp>
    </p:spTree>
    <p:extLst>
      <p:ext uri="{BB962C8B-B14F-4D97-AF65-F5344CB8AC3E}">
        <p14:creationId xmlns:p14="http://schemas.microsoft.com/office/powerpoint/2010/main" val="21710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</a:t>
            </a:r>
            <a:r>
              <a:rPr lang="de-AT" dirty="0" err="1"/>
              <a:t>bodyParser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Erweitere deinen </a:t>
            </a:r>
            <a:r>
              <a:rPr lang="de-AT" dirty="0" err="1"/>
              <a:t>Node</a:t>
            </a:r>
            <a:r>
              <a:rPr lang="de-AT" dirty="0"/>
              <a:t> Server um einen POST „/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dieser </a:t>
            </a:r>
            <a:r>
              <a:rPr lang="de-AT" dirty="0" err="1"/>
              <a:t>Endpoint</a:t>
            </a:r>
            <a:r>
              <a:rPr lang="de-AT" dirty="0"/>
              <a:t> aufgerufen wird, dann wird folgender Text angezeigt:</a:t>
            </a:r>
            <a:br>
              <a:rPr lang="de-AT" dirty="0"/>
            </a:br>
            <a:r>
              <a:rPr lang="de-AT" dirty="0"/>
              <a:t>„Der User [eingegebener Username] hat sich gerade angemeldet“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0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morgan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2057400"/>
            <a:ext cx="6075485" cy="4137259"/>
          </a:xfrm>
        </p:spPr>
        <p:txBody>
          <a:bodyPr/>
          <a:lstStyle/>
          <a:p>
            <a:r>
              <a:rPr lang="de-AT" dirty="0"/>
              <a:t>Die </a:t>
            </a:r>
            <a:r>
              <a:rPr lang="de-AT" dirty="0" err="1"/>
              <a:t>middleware</a:t>
            </a:r>
            <a:r>
              <a:rPr lang="de-AT" dirty="0"/>
              <a:t> </a:t>
            </a:r>
            <a:r>
              <a:rPr lang="de-AT" dirty="0" err="1"/>
              <a:t>morgan</a:t>
            </a:r>
            <a:r>
              <a:rPr lang="de-AT" dirty="0"/>
              <a:t> vereinfacht das </a:t>
            </a:r>
            <a:r>
              <a:rPr lang="de-AT" dirty="0" err="1"/>
              <a:t>logging</a:t>
            </a:r>
            <a:r>
              <a:rPr lang="de-AT" dirty="0"/>
              <a:t> von Anfragen</a:t>
            </a:r>
          </a:p>
          <a:p>
            <a:r>
              <a:rPr lang="de-AT" dirty="0"/>
              <a:t>Alle Anfragen werden automatisch in der Konsole </a:t>
            </a:r>
            <a:r>
              <a:rPr lang="de-AT" dirty="0" err="1"/>
              <a:t>gelogged</a:t>
            </a:r>
            <a:endParaRPr lang="de-AT" dirty="0"/>
          </a:p>
          <a:p>
            <a:r>
              <a:rPr lang="de-AT" dirty="0"/>
              <a:t>Sehr einfach implementiert: </a:t>
            </a:r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morgan</a:t>
            </a:r>
            <a:r>
              <a:rPr lang="de-AT" dirty="0"/>
              <a:t>(„</a:t>
            </a:r>
            <a:r>
              <a:rPr lang="de-AT" dirty="0" err="1"/>
              <a:t>combined</a:t>
            </a:r>
            <a:r>
              <a:rPr lang="de-AT" dirty="0"/>
              <a:t>“))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2154115"/>
            <a:ext cx="4573041" cy="18254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24" y="4799112"/>
            <a:ext cx="8931241" cy="6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9496E-DE56-DDB3-5084-E456AA79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DIY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9A1CF-99E4-9569-CF87-74A5BA3C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16" y="2057400"/>
            <a:ext cx="6972299" cy="4137259"/>
          </a:xfrm>
        </p:spPr>
        <p:txBody>
          <a:bodyPr/>
          <a:lstStyle/>
          <a:p>
            <a:r>
              <a:rPr lang="de-DE" dirty="0"/>
              <a:t>Benutzerdefinierte Middleware erlaubt die Erstellung eigener Funktionen für die Verarbeitung von Anfragen und Antworten in Express.</a:t>
            </a:r>
          </a:p>
          <a:p>
            <a:r>
              <a:rPr lang="de-DE" dirty="0"/>
              <a:t>spezielle Aufgaben werden vor dem Erreichen des Endpunkts in den Anfragezyklus eingefügt werden.</a:t>
            </a:r>
          </a:p>
          <a:p>
            <a:r>
              <a:rPr lang="de-DE" dirty="0"/>
              <a:t>Mit </a:t>
            </a:r>
            <a:r>
              <a:rPr lang="de-DE" dirty="0" err="1"/>
              <a:t>app.use</a:t>
            </a:r>
            <a:r>
              <a:rPr lang="de-DE" dirty="0"/>
              <a:t>(Funktionsname) wird die Middleware für den Server aktiv gesetzt</a:t>
            </a:r>
          </a:p>
          <a:p>
            <a:r>
              <a:rPr lang="de-DE" dirty="0"/>
              <a:t>Die Funktion sollte folgende Parameter beinhalten</a:t>
            </a:r>
          </a:p>
          <a:p>
            <a:pPr lvl="1"/>
            <a:r>
              <a:rPr lang="de-DE" dirty="0" err="1"/>
              <a:t>req</a:t>
            </a:r>
            <a:r>
              <a:rPr lang="de-DE" dirty="0"/>
              <a:t>, </a:t>
            </a:r>
            <a:r>
              <a:rPr lang="de-DE" dirty="0" err="1"/>
              <a:t>res</a:t>
            </a:r>
            <a:r>
              <a:rPr lang="de-DE" dirty="0"/>
              <a:t>, </a:t>
            </a:r>
            <a:r>
              <a:rPr lang="de-DE" dirty="0" err="1"/>
              <a:t>next</a:t>
            </a:r>
            <a:endParaRPr lang="de-DE" dirty="0"/>
          </a:p>
          <a:p>
            <a:pPr lvl="1"/>
            <a:r>
              <a:rPr lang="de-DE" dirty="0"/>
              <a:t>Am Ende der Funktion sollte </a:t>
            </a:r>
            <a:r>
              <a:rPr lang="de-DE" dirty="0" err="1"/>
              <a:t>next</a:t>
            </a:r>
            <a:r>
              <a:rPr lang="de-DE" dirty="0"/>
              <a:t>() verwendet werden, wenn an den tatsächlichen </a:t>
            </a:r>
            <a:r>
              <a:rPr lang="de-DE" dirty="0" err="1"/>
              <a:t>Endpoint</a:t>
            </a:r>
            <a:r>
              <a:rPr lang="de-DE" dirty="0"/>
              <a:t> weitergeleitet werden soll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75" y="2382715"/>
            <a:ext cx="3476175" cy="16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Middleware DIY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4886" y="2057400"/>
            <a:ext cx="6567852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Schreibe eine Middleware </a:t>
            </a:r>
            <a:r>
              <a:rPr lang="de-AT" dirty="0" err="1"/>
              <a:t>checkPassword</a:t>
            </a:r>
            <a:r>
              <a:rPr lang="de-AT" dirty="0"/>
              <a:t>(</a:t>
            </a:r>
            <a:r>
              <a:rPr lang="de-AT" dirty="0" err="1"/>
              <a:t>req</a:t>
            </a:r>
            <a:r>
              <a:rPr lang="de-AT" dirty="0"/>
              <a:t>, </a:t>
            </a:r>
            <a:r>
              <a:rPr lang="de-AT" dirty="0" err="1"/>
              <a:t>res</a:t>
            </a:r>
            <a:r>
              <a:rPr lang="de-AT" dirty="0"/>
              <a:t>, </a:t>
            </a:r>
            <a:r>
              <a:rPr lang="de-AT" dirty="0" err="1"/>
              <a:t>next</a:t>
            </a:r>
            <a:r>
              <a:rPr lang="de-AT" dirty="0"/>
              <a:t>) die prüft ob das eingegebene Passwort mit einem Passwort deiner Wahl übereinstimmt </a:t>
            </a:r>
          </a:p>
          <a:p>
            <a:r>
              <a:rPr lang="de-AT" dirty="0"/>
              <a:t>Wenn der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aufgerufen wird und das Passwort nicht stimmt dann soll eine Überschrift mit dem Text „</a:t>
            </a:r>
            <a:r>
              <a:rPr lang="de-AT" dirty="0" err="1"/>
              <a:t>Stop</a:t>
            </a:r>
            <a:r>
              <a:rPr lang="de-AT" dirty="0"/>
              <a:t> - Passwort nicht gültig“ angezeigt werden </a:t>
            </a:r>
            <a:br>
              <a:rPr lang="de-AT" dirty="0"/>
            </a:br>
            <a:r>
              <a:rPr lang="de-AT" dirty="0"/>
              <a:t>Tipp: req.url liefert den angeforderten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das Passwort korrekt ist dann wird an den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weitergeleitet</a:t>
            </a:r>
          </a:p>
          <a:p>
            <a:r>
              <a:rPr lang="en-US" dirty="0"/>
              <a:t>  if(req.url==="/submit")</a:t>
            </a:r>
            <a:br>
              <a:rPr lang="en-US" dirty="0"/>
            </a:br>
            <a:r>
              <a:rPr lang="en-US" dirty="0"/>
              <a:t>	{…}</a:t>
            </a:r>
            <a:br>
              <a:rPr lang="en-US" dirty="0"/>
            </a:br>
            <a:r>
              <a:rPr lang="en-US" dirty="0"/>
              <a:t>else{next()}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81" y="2057400"/>
            <a:ext cx="2868816" cy="27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EJS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030" y="2967887"/>
            <a:ext cx="2758635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 Studio Extension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4" y="2724383"/>
            <a:ext cx="7080734" cy="16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brauchen wir EJS?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5269" y="2057400"/>
            <a:ext cx="7110867" cy="413725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EJS (Embedded JavaScript) ist ein serverseitiges </a:t>
            </a:r>
            <a:r>
              <a:rPr lang="de-DE" dirty="0" err="1"/>
              <a:t>Templating</a:t>
            </a:r>
            <a:r>
              <a:rPr lang="de-DE" dirty="0"/>
              <a:t>-System, das es ermöglicht, dynamische HTML-Inhalte auf dem Server zu generieren.</a:t>
            </a:r>
          </a:p>
          <a:p>
            <a:r>
              <a:rPr lang="de-DE" dirty="0"/>
              <a:t>EJS erlaubt die direkte Einbettung von JavaScript-Code in HTML-Dateien. Dafür wird &lt;% </a:t>
            </a:r>
            <a:r>
              <a:rPr lang="de-DE" dirty="0" err="1"/>
              <a:t>eingebetter</a:t>
            </a:r>
            <a:r>
              <a:rPr lang="de-DE" dirty="0"/>
              <a:t> JS Code %&gt; verwendet</a:t>
            </a:r>
          </a:p>
          <a:p>
            <a:r>
              <a:rPr lang="de-DE" dirty="0"/>
              <a:t>Um innerhalb von eingebettetem JS Code HTML einzubinden wird die folgende Syntax verwendet { %&gt; HTML Inhalt &lt;% }</a:t>
            </a:r>
          </a:p>
          <a:p>
            <a:r>
              <a:rPr lang="de-DE" dirty="0"/>
              <a:t>Durch die Verwendung von &lt;%= Variablenname %&gt; können in EJS Variablen, die durch den Server übermittelt wurden, eingebunden werden</a:t>
            </a:r>
          </a:p>
          <a:p>
            <a:r>
              <a:rPr lang="de-DE" dirty="0"/>
              <a:t>Die Dateiendung lautet .</a:t>
            </a:r>
            <a:r>
              <a:rPr lang="de-DE" dirty="0" err="1"/>
              <a:t>ejs</a:t>
            </a:r>
            <a:r>
              <a:rPr lang="de-DE" dirty="0"/>
              <a:t>, statt .</a:t>
            </a:r>
            <a:r>
              <a:rPr lang="de-DE" dirty="0" err="1"/>
              <a:t>html</a:t>
            </a:r>
            <a:endParaRPr lang="de-DE" dirty="0"/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21" y="4009320"/>
            <a:ext cx="3644684" cy="120060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21" y="2403690"/>
            <a:ext cx="3644684" cy="10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 bindet man EJS am Server ein?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0432" y="2057400"/>
            <a:ext cx="6153912" cy="4137259"/>
          </a:xfrm>
        </p:spPr>
        <p:txBody>
          <a:bodyPr/>
          <a:lstStyle/>
          <a:p>
            <a:r>
              <a:rPr lang="de-DE" dirty="0"/>
              <a:t>Damit der Server </a:t>
            </a:r>
            <a:r>
              <a:rPr lang="de-DE" dirty="0" err="1"/>
              <a:t>ejs</a:t>
            </a:r>
            <a:r>
              <a:rPr lang="de-DE" dirty="0"/>
              <a:t> verwenden kann müssen wir zunächst das Package dafür installieren über „</a:t>
            </a:r>
            <a:r>
              <a:rPr lang="de-DE" dirty="0" err="1"/>
              <a:t>npm</a:t>
            </a:r>
            <a:r>
              <a:rPr lang="de-DE" dirty="0"/>
              <a:t> i </a:t>
            </a:r>
            <a:r>
              <a:rPr lang="de-DE" dirty="0" err="1"/>
              <a:t>ejs</a:t>
            </a:r>
            <a:r>
              <a:rPr lang="de-DE" dirty="0"/>
              <a:t>“</a:t>
            </a:r>
          </a:p>
          <a:p>
            <a:r>
              <a:rPr lang="de-DE" dirty="0"/>
              <a:t>Mit der folgenden Zeile wird </a:t>
            </a:r>
            <a:r>
              <a:rPr lang="de-DE" dirty="0" err="1"/>
              <a:t>ejs</a:t>
            </a:r>
            <a:r>
              <a:rPr lang="de-DE" dirty="0"/>
              <a:t> beim </a:t>
            </a:r>
            <a:r>
              <a:rPr lang="de-DE" dirty="0" err="1"/>
              <a:t>server</a:t>
            </a:r>
            <a:r>
              <a:rPr lang="de-DE" dirty="0"/>
              <a:t> registriert</a:t>
            </a:r>
            <a:br>
              <a:rPr lang="de-DE" dirty="0"/>
            </a:br>
            <a:r>
              <a:rPr lang="de-DE" dirty="0" err="1"/>
              <a:t>app.set</a:t>
            </a:r>
            <a:r>
              <a:rPr lang="de-DE" dirty="0"/>
              <a:t>(„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“,“</a:t>
            </a:r>
            <a:r>
              <a:rPr lang="de-DE" dirty="0" err="1"/>
              <a:t>ejs</a:t>
            </a:r>
            <a:r>
              <a:rPr lang="de-DE" dirty="0"/>
              <a:t>“)</a:t>
            </a:r>
          </a:p>
          <a:p>
            <a:r>
              <a:rPr lang="de-DE" dirty="0"/>
              <a:t>Um durch einen </a:t>
            </a:r>
            <a:r>
              <a:rPr lang="de-DE" dirty="0" err="1"/>
              <a:t>Endpoint</a:t>
            </a:r>
            <a:r>
              <a:rPr lang="de-DE" dirty="0"/>
              <a:t> ein </a:t>
            </a:r>
            <a:r>
              <a:rPr lang="de-DE" dirty="0" err="1"/>
              <a:t>ejs</a:t>
            </a:r>
            <a:r>
              <a:rPr lang="de-DE" dirty="0"/>
              <a:t> File auszuliefern</a:t>
            </a:r>
            <a:br>
              <a:rPr lang="de-DE" dirty="0"/>
            </a:br>
            <a:r>
              <a:rPr lang="de-DE" dirty="0"/>
              <a:t>wird die Methode </a:t>
            </a:r>
            <a:r>
              <a:rPr lang="de-DE" dirty="0" err="1"/>
              <a:t>res.render</a:t>
            </a:r>
            <a:r>
              <a:rPr lang="de-DE" dirty="0"/>
              <a:t>(Dateipfad, </a:t>
            </a:r>
            <a:r>
              <a:rPr lang="de-DE" dirty="0" err="1"/>
              <a:t>Object</a:t>
            </a:r>
            <a:r>
              <a:rPr lang="de-DE" dirty="0"/>
              <a:t>) verwendet</a:t>
            </a:r>
          </a:p>
          <a:p>
            <a:r>
              <a:rPr lang="de-DE" dirty="0"/>
              <a:t>Im Objekt werden Parameter für das </a:t>
            </a:r>
            <a:r>
              <a:rPr lang="de-DE" dirty="0" err="1"/>
              <a:t>ejs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übergeben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440546"/>
            <a:ext cx="3217035" cy="3353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152832"/>
            <a:ext cx="4405755" cy="1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8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Erstelle ein EJS File indem der Username und das Passwort die durch das Formular übermittelt wurden nochmal ausgebeben werden</a:t>
            </a:r>
          </a:p>
          <a:p>
            <a:r>
              <a:rPr lang="de-AT" dirty="0"/>
              <a:t>Passe deinen </a:t>
            </a:r>
            <a:r>
              <a:rPr lang="de-AT" dirty="0" err="1"/>
              <a:t>server</a:t>
            </a:r>
            <a:r>
              <a:rPr lang="de-AT" dirty="0"/>
              <a:t> so an, dass beim </a:t>
            </a:r>
            <a:r>
              <a:rPr lang="de-AT" dirty="0" err="1"/>
              <a:t>Endpoint</a:t>
            </a:r>
            <a:r>
              <a:rPr lang="de-AT" dirty="0"/>
              <a:t> „</a:t>
            </a:r>
            <a:r>
              <a:rPr lang="de-AT" dirty="0" err="1"/>
              <a:t>submit</a:t>
            </a:r>
            <a:r>
              <a:rPr lang="de-AT" dirty="0"/>
              <a:t>“ nun das </a:t>
            </a:r>
            <a:r>
              <a:rPr lang="de-AT" dirty="0" err="1"/>
              <a:t>ejs</a:t>
            </a:r>
            <a:r>
              <a:rPr lang="de-AT" dirty="0"/>
              <a:t> File als Antwort gerendert wird und als </a:t>
            </a:r>
          </a:p>
          <a:p>
            <a:r>
              <a:rPr lang="de-AT" dirty="0"/>
              <a:t>Folgender Text wird durch das EJS File angezeigt:</a:t>
            </a:r>
            <a:br>
              <a:rPr lang="de-AT" dirty="0"/>
            </a:br>
            <a:r>
              <a:rPr lang="de-AT" dirty="0"/>
              <a:t>„Hallo [Username] dein Passwort lautet [Passwort]“ 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044" y="4976445"/>
            <a:ext cx="3116175" cy="1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1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Application</a:t>
            </a:r>
            <a:r>
              <a:rPr lang="de-AT" sz="2800" dirty="0"/>
              <a:t> </a:t>
            </a:r>
            <a:r>
              <a:rPr lang="de-AT" sz="2800" dirty="0" err="1"/>
              <a:t>Programming</a:t>
            </a:r>
            <a:r>
              <a:rPr lang="de-AT" sz="2800" dirty="0"/>
              <a:t> Interfaces (APIs)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05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2036574" y="2382716"/>
            <a:ext cx="7767161" cy="298938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46534364"/>
              </p:ext>
            </p:extLst>
          </p:nvPr>
        </p:nvGraphicFramePr>
        <p:xfrm>
          <a:off x="4273061" y="2646484"/>
          <a:ext cx="1822938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652013789"/>
              </p:ext>
            </p:extLst>
          </p:nvPr>
        </p:nvGraphicFramePr>
        <p:xfrm>
          <a:off x="6095998" y="3222380"/>
          <a:ext cx="1488831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22477095"/>
              </p:ext>
            </p:extLst>
          </p:nvPr>
        </p:nvGraphicFramePr>
        <p:xfrm>
          <a:off x="5917224" y="4400551"/>
          <a:ext cx="1667606" cy="7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193156052"/>
              </p:ext>
            </p:extLst>
          </p:nvPr>
        </p:nvGraphicFramePr>
        <p:xfrm>
          <a:off x="4176346" y="4804999"/>
          <a:ext cx="1585545" cy="77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680968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6462346" y="2483988"/>
            <a:ext cx="5474677" cy="210706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657725198"/>
              </p:ext>
            </p:extLst>
          </p:nvPr>
        </p:nvGraphicFramePr>
        <p:xfrm>
          <a:off x="7975002" y="2880197"/>
          <a:ext cx="1106041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4646128"/>
              </p:ext>
            </p:extLst>
          </p:nvPr>
        </p:nvGraphicFramePr>
        <p:xfrm>
          <a:off x="9491799" y="3339655"/>
          <a:ext cx="903326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784025011"/>
              </p:ext>
            </p:extLst>
          </p:nvPr>
        </p:nvGraphicFramePr>
        <p:xfrm>
          <a:off x="9383329" y="4138624"/>
          <a:ext cx="1011796" cy="65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025080573"/>
              </p:ext>
            </p:extLst>
          </p:nvPr>
        </p:nvGraphicFramePr>
        <p:xfrm>
          <a:off x="8047019" y="4326032"/>
          <a:ext cx="962006" cy="66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67154" y="2312377"/>
            <a:ext cx="5339413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API (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Interface) ist eine Schnittstelle, die es Anwendungen ermöglicht, auf Daten oder Funktionen einer anderen Softwarekomponente zuzugreifen.</a:t>
            </a:r>
          </a:p>
          <a:p>
            <a:r>
              <a:rPr lang="de-DE" dirty="0"/>
              <a:t>Sie definieren die Regeln und Protokolle, nach denen verschiedene Softwarekomponenten miteinander kommunizieren können, unabhängig von ihrer internen Implementierung.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5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Private API </a:t>
            </a:r>
            <a:r>
              <a:rPr lang="de-AT" dirty="0" err="1"/>
              <a:t>vs</a:t>
            </a:r>
            <a:r>
              <a:rPr lang="de-AT" dirty="0"/>
              <a:t> Public API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78070" y="2672704"/>
            <a:ext cx="11271737" cy="2479589"/>
            <a:chOff x="345829" y="3165073"/>
            <a:chExt cx="9554309" cy="2062431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1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Protokoll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4838" y="1899138"/>
            <a:ext cx="8081962" cy="4295521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GET:</a:t>
            </a:r>
            <a:r>
              <a:rPr lang="de-DE" dirty="0"/>
              <a:t> Die GET-Methode wird verwendet, um Daten von einem Server abzurufen. </a:t>
            </a:r>
          </a:p>
          <a:p>
            <a:r>
              <a:rPr lang="de-DE" b="1" dirty="0"/>
              <a:t>POST:</a:t>
            </a:r>
            <a:r>
              <a:rPr lang="de-DE" dirty="0"/>
              <a:t> Mit der POST-Methode können Daten an einen Server gesendet werden, um Ressourcen zu erstellen oder zu aktualisieren. Die Daten werden im Body der Anfrage übermittelt.</a:t>
            </a:r>
          </a:p>
          <a:p>
            <a:r>
              <a:rPr lang="de-DE" b="1" dirty="0"/>
              <a:t>PUT:</a:t>
            </a:r>
            <a:r>
              <a:rPr lang="de-DE" dirty="0"/>
              <a:t> Die PUT-Methode wird verwendet, um Daten an einen bestimmten URI zu senden, um die Ressource an diesem Ort zu erstellen oder zu aktualisieren.</a:t>
            </a:r>
          </a:p>
          <a:p>
            <a:r>
              <a:rPr lang="de-DE" b="1" dirty="0"/>
              <a:t>PATCH:</a:t>
            </a:r>
            <a:r>
              <a:rPr lang="de-DE" dirty="0"/>
              <a:t> Die PATCH-Methode wird verwendet, um partielle Aktualisierungen an einer Ressource vorzunehmen. Es wird nur der Teil der Daten übermittelt, der aktualisiert werden soll.</a:t>
            </a:r>
          </a:p>
          <a:p>
            <a:r>
              <a:rPr lang="de-DE" b="1" dirty="0"/>
              <a:t>DELETE:</a:t>
            </a:r>
            <a:r>
              <a:rPr lang="de-DE" dirty="0"/>
              <a:t> Mit der DELETE-Methode können Ressourcen auf einem Server gelöscht werden. Die Anfrage gibt an, welche Ressource gelöscht werden soll.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22" y="1723292"/>
            <a:ext cx="27728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Query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Query-Parameter sind zusätzliche Informationen, die an eine URL angehängt werden, um spezifische Anfragen zu formulieren.</a:t>
            </a:r>
          </a:p>
          <a:p>
            <a:r>
              <a:rPr lang="de-DE" dirty="0"/>
              <a:t>Sie folgen dem Fragezeichen in der URL und bestehen aus Schlüssel-Wert-Paaren (z. B. ?key1=value1&amp;key2=value2).</a:t>
            </a:r>
          </a:p>
          <a:p>
            <a:r>
              <a:rPr lang="de-DE" dirty="0"/>
              <a:t>Sie ermöglichen es, Filter, Sortierung oder andere Parameter an eine Serveranfrage anzuhängen.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req.query</a:t>
            </a:r>
            <a:r>
              <a:rPr lang="de-DE" dirty="0"/>
              <a:t> abgerufen werden.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5064906"/>
            <a:ext cx="9482676" cy="7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4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Pfadparameter sind Teile der URL, die dazu verwendet werden, variable Daten in den Pfad einer </a:t>
            </a:r>
            <a:r>
              <a:rPr lang="de-DE" dirty="0" err="1"/>
              <a:t>RESTful</a:t>
            </a:r>
            <a:r>
              <a:rPr lang="de-DE" dirty="0"/>
              <a:t>-API-Anfrage einzufügen.</a:t>
            </a:r>
          </a:p>
          <a:p>
            <a:r>
              <a:rPr lang="de-DE" dirty="0"/>
              <a:t>Sie werden in der Regel in geschweiften Klammern dargestellt, z. B. /</a:t>
            </a:r>
            <a:r>
              <a:rPr lang="de-DE" dirty="0" err="1"/>
              <a:t>users</a:t>
            </a:r>
            <a:r>
              <a:rPr lang="de-DE" dirty="0"/>
              <a:t>/{</a:t>
            </a:r>
            <a:r>
              <a:rPr lang="de-DE" dirty="0" err="1"/>
              <a:t>userId</a:t>
            </a:r>
            <a:r>
              <a:rPr lang="de-DE" dirty="0"/>
              <a:t>}.</a:t>
            </a:r>
          </a:p>
          <a:p>
            <a:r>
              <a:rPr lang="de-DE" dirty="0"/>
              <a:t>Sie ermöglichen es, dynamische Teile in der URL zu definieren, wie z. B. die ID eines Benutzers oder einer Ressource.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req.params</a:t>
            </a:r>
            <a:r>
              <a:rPr lang="de-DE" dirty="0"/>
              <a:t> abgerufen werden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4909741"/>
            <a:ext cx="9751694" cy="5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8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Query / 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2132" y="2057400"/>
            <a:ext cx="7262446" cy="4137259"/>
          </a:xfrm>
        </p:spPr>
        <p:txBody>
          <a:bodyPr/>
          <a:lstStyle/>
          <a:p>
            <a:r>
              <a:rPr lang="de-AT" dirty="0"/>
              <a:t>Nutze Postman um Anfragen an eine Public API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um </a:t>
            </a:r>
            <a:r>
              <a:rPr lang="en-US" dirty="0" err="1"/>
              <a:t>bestimmte</a:t>
            </a:r>
            <a:r>
              <a:rPr lang="en-US" dirty="0"/>
              <a:t> </a:t>
            </a:r>
            <a:r>
              <a:rPr lang="en-US" dirty="0" err="1"/>
              <a:t>Aktivitäten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langweilig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r>
              <a:rPr lang="de-AT" dirty="0"/>
              <a:t>Nutze dafür die „</a:t>
            </a:r>
            <a:r>
              <a:rPr lang="de-AT" dirty="0" err="1"/>
              <a:t>bored</a:t>
            </a:r>
            <a:r>
              <a:rPr lang="de-AT" dirty="0"/>
              <a:t> API“, die unter folgendem Link dokumentiert ist </a:t>
            </a:r>
            <a:r>
              <a:rPr lang="en-US" dirty="0">
                <a:hlinkClick r:id="rId2"/>
              </a:rPr>
              <a:t>https://bored-api.appbrewery.com/</a:t>
            </a:r>
            <a:r>
              <a:rPr lang="en-US" dirty="0"/>
              <a:t> </a:t>
            </a:r>
          </a:p>
          <a:p>
            <a:r>
              <a:rPr lang="de-AT" dirty="0"/>
              <a:t>Sende eine Abfrage für alle Aktivitäten mit dem Typ „</a:t>
            </a:r>
            <a:r>
              <a:rPr lang="de-AT" dirty="0" err="1"/>
              <a:t>cooking</a:t>
            </a:r>
            <a:r>
              <a:rPr lang="de-AT" dirty="0"/>
              <a:t>“ und der Anzahl der Teilnehmer = 2</a:t>
            </a:r>
          </a:p>
          <a:p>
            <a:r>
              <a:rPr lang="de-AT" dirty="0"/>
              <a:t>Sende eine Abfrage um eine spezielle Aktivität mit dem </a:t>
            </a:r>
            <a:r>
              <a:rPr lang="de-AT" dirty="0" err="1"/>
              <a:t>key</a:t>
            </a:r>
            <a:r>
              <a:rPr lang="de-AT" dirty="0"/>
              <a:t> = </a:t>
            </a:r>
            <a:r>
              <a:rPr lang="en-US" dirty="0"/>
              <a:t>3943506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endParaRPr lang="de-AT" dirty="0"/>
          </a:p>
          <a:p>
            <a:endParaRPr lang="de-A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96" y="2725616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Standards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899138"/>
            <a:ext cx="8459183" cy="41370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38299" y="5495192"/>
            <a:ext cx="1500555" cy="817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4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Regeln für REST APIs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07" y="2057400"/>
            <a:ext cx="8129955" cy="413725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 Ressource in einer </a:t>
            </a:r>
            <a:r>
              <a:rPr lang="de-DE" dirty="0" err="1"/>
              <a:t>RESTful</a:t>
            </a:r>
            <a:r>
              <a:rPr lang="de-DE" dirty="0"/>
              <a:t> API sollte durch </a:t>
            </a:r>
            <a:r>
              <a:rPr lang="de-DE" b="1" dirty="0"/>
              <a:t>einen eindeutigen </a:t>
            </a:r>
            <a:r>
              <a:rPr lang="de-DE" b="1" dirty="0" err="1"/>
              <a:t>Identifikator</a:t>
            </a:r>
            <a:r>
              <a:rPr lang="de-DE" b="1" dirty="0"/>
              <a:t> </a:t>
            </a:r>
            <a:r>
              <a:rPr lang="de-DE" dirty="0"/>
              <a:t>wie eine URL identifiziert werden.</a:t>
            </a:r>
          </a:p>
          <a:p>
            <a:r>
              <a:rPr lang="de-DE" dirty="0" err="1"/>
              <a:t>RESTful</a:t>
            </a:r>
            <a:r>
              <a:rPr lang="de-DE" dirty="0"/>
              <a:t> APIs folgen dem </a:t>
            </a:r>
            <a:r>
              <a:rPr lang="de-DE" b="1" dirty="0"/>
              <a:t>CRUD-Prinzip</a:t>
            </a:r>
            <a:r>
              <a:rPr lang="de-DE" dirty="0"/>
              <a:t> (Create, Read, Update, Delete) und nutzen die entsprechenden HTTP-Methoden (POST, GET, PUT/PATCH, DELETE) für die Interaktion mit Ressourcen.</a:t>
            </a:r>
          </a:p>
          <a:p>
            <a:r>
              <a:rPr lang="de-DE" dirty="0" err="1"/>
              <a:t>RESTful</a:t>
            </a:r>
            <a:r>
              <a:rPr lang="de-DE" dirty="0"/>
              <a:t> APIs sind </a:t>
            </a:r>
            <a:r>
              <a:rPr lang="de-DE" b="1" dirty="0"/>
              <a:t>zustandslos</a:t>
            </a:r>
            <a:r>
              <a:rPr lang="de-DE" dirty="0"/>
              <a:t>, was bedeutet, dass jede Anfrage vom Client alle Informationen enthält, die der Server zur Verarbeitung benötigt. Der Server speichert keinen Zustand zwischen Anfragen.</a:t>
            </a:r>
          </a:p>
          <a:p>
            <a:r>
              <a:rPr lang="de-DE" b="1" dirty="0"/>
              <a:t>Standard Datei Format </a:t>
            </a:r>
            <a:r>
              <a:rPr lang="de-DE" dirty="0"/>
              <a:t>wird als Antwort verwendet (JSON, XML,..) Im Normalfall wird </a:t>
            </a:r>
            <a:r>
              <a:rPr lang="de-DE" b="1" dirty="0"/>
              <a:t>JSON</a:t>
            </a:r>
            <a:r>
              <a:rPr lang="de-DE" dirty="0"/>
              <a:t> verwendet</a:t>
            </a:r>
          </a:p>
          <a:p>
            <a:r>
              <a:rPr lang="de-DE" b="1" dirty="0"/>
              <a:t>Client und Server</a:t>
            </a:r>
            <a:r>
              <a:rPr lang="de-DE" dirty="0"/>
              <a:t> sind voneinander </a:t>
            </a:r>
            <a:r>
              <a:rPr lang="de-DE" b="1" dirty="0"/>
              <a:t>unabhängig</a:t>
            </a:r>
            <a:r>
              <a:rPr lang="de-DE" dirty="0"/>
              <a:t>, und software-architektonisch getrennt.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062" y="2876502"/>
            <a:ext cx="3147333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JSON?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8362" y="1978270"/>
            <a:ext cx="6646984" cy="42163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 JSON (JavaScript </a:t>
            </a:r>
            <a:r>
              <a:rPr lang="de-DE" dirty="0" err="1"/>
              <a:t>Object</a:t>
            </a:r>
            <a:r>
              <a:rPr lang="de-DE" dirty="0"/>
              <a:t> Notation) ist ein leichtgewichtiges Datenformat, das zur einfachen Darstellung strukturierter Daten verwendet wird.</a:t>
            </a:r>
          </a:p>
          <a:p>
            <a:r>
              <a:rPr lang="de-DE" dirty="0"/>
              <a:t>JSON verwendet Schlüssel-Wert-Paare, wobei Schlüssel (Strings) mit Werten (Strings, Zahlen, </a:t>
            </a:r>
            <a:r>
              <a:rPr lang="de-DE" dirty="0" err="1"/>
              <a:t>Booleans</a:t>
            </a:r>
            <a:r>
              <a:rPr lang="de-DE" dirty="0"/>
              <a:t>, Objekte, Arrays oder null) verknüpft sind.</a:t>
            </a:r>
          </a:p>
          <a:p>
            <a:r>
              <a:rPr lang="de-DE" dirty="0"/>
              <a:t>JSON ist für Menschen leicht lesbar und schreibbar, was es zu einem häufig verwendeten </a:t>
            </a:r>
            <a:r>
              <a:rPr lang="de-DE" b="1" dirty="0"/>
              <a:t>Format für Datenaustausch in Webanwendungen und APIs</a:t>
            </a:r>
            <a:r>
              <a:rPr lang="de-DE" dirty="0"/>
              <a:t> macht.</a:t>
            </a:r>
          </a:p>
          <a:p>
            <a:r>
              <a:rPr lang="de-DE" dirty="0"/>
              <a:t>JSON unterstützt eine hierarchische Struktur, wodurch komplexe Daten durch die Einbettung von Objekten und Arrays einfach repräsentiert werden können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47" y="2049011"/>
            <a:ext cx="3972310" cy="32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2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smtClean="0"/>
              <a:t>Server Side API </a:t>
            </a:r>
            <a:r>
              <a:rPr lang="de-AT" sz="2800" dirty="0" err="1" smtClean="0"/>
              <a:t>Requests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22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882160" y="2074985"/>
            <a:ext cx="5967047" cy="4137259"/>
          </a:xfrm>
        </p:spPr>
        <p:txBody>
          <a:bodyPr/>
          <a:lstStyle/>
          <a:p>
            <a:r>
              <a:rPr lang="de-AT" dirty="0"/>
              <a:t>Bis hierher haben wir </a:t>
            </a:r>
            <a:r>
              <a:rPr lang="de-AT" dirty="0" err="1"/>
              <a:t>Requests</a:t>
            </a:r>
            <a:r>
              <a:rPr lang="de-AT" dirty="0"/>
              <a:t> nur über unser Formular im Frontend </a:t>
            </a:r>
            <a:r>
              <a:rPr lang="de-AT" dirty="0" err="1"/>
              <a:t>bzw</a:t>
            </a:r>
            <a:r>
              <a:rPr lang="de-AT" dirty="0"/>
              <a:t> über Postman versendet</a:t>
            </a:r>
          </a:p>
          <a:p>
            <a:r>
              <a:rPr lang="de-AT" dirty="0"/>
              <a:t>Häufig findet eine Kommunikation von Server zu Server statt wobei ein Server die API des anderen aufruft</a:t>
            </a:r>
          </a:p>
          <a:p>
            <a:r>
              <a:rPr lang="de-AT" dirty="0"/>
              <a:t>So kann unsere Applikation Daten (in Form von JSON) von einer </a:t>
            </a:r>
            <a:r>
              <a:rPr lang="de-AT" dirty="0" err="1"/>
              <a:t>public</a:t>
            </a:r>
            <a:r>
              <a:rPr lang="de-AT" dirty="0"/>
              <a:t> API abrufen und im Frontend anzeigen lassen</a:t>
            </a:r>
          </a:p>
          <a:p>
            <a:r>
              <a:rPr lang="de-AT" dirty="0"/>
              <a:t>Häufig wird das Package </a:t>
            </a:r>
            <a:r>
              <a:rPr lang="de-AT" dirty="0" err="1"/>
              <a:t>Axios</a:t>
            </a:r>
            <a:r>
              <a:rPr lang="de-AT" dirty="0"/>
              <a:t> dafür verwendet, um das Package zu installieren führen den Befehl „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axios</a:t>
            </a:r>
            <a:r>
              <a:rPr lang="de-AT" dirty="0"/>
              <a:t>“ aus</a:t>
            </a:r>
          </a:p>
          <a:p>
            <a:endParaRPr lang="de-AT" dirty="0"/>
          </a:p>
          <a:p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6849207" y="2206575"/>
            <a:ext cx="5004675" cy="17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5078" y="414286"/>
            <a:ext cx="9378304" cy="1222765"/>
          </a:xfrm>
        </p:spPr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1252715" y="1709685"/>
            <a:ext cx="4529391" cy="681591"/>
          </a:xfrm>
        </p:spPr>
        <p:txBody>
          <a:bodyPr/>
          <a:lstStyle/>
          <a:p>
            <a:r>
              <a:rPr lang="de-AT" dirty="0"/>
              <a:t>Ohne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1891761" y="2863386"/>
            <a:ext cx="4529391" cy="344125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>
          <a:xfrm>
            <a:off x="6167691" y="1725068"/>
            <a:ext cx="4529391" cy="681591"/>
          </a:xfrm>
        </p:spPr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852741" y="2006779"/>
            <a:ext cx="5102847" cy="44599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53" y="4712346"/>
            <a:ext cx="5083550" cy="125519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53" y="2006779"/>
            <a:ext cx="5314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6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905608" y="2057400"/>
            <a:ext cx="6356838" cy="4137259"/>
          </a:xfrm>
        </p:spPr>
        <p:txBody>
          <a:bodyPr>
            <a:normAutofit/>
          </a:bodyPr>
          <a:lstStyle/>
          <a:p>
            <a:r>
              <a:rPr lang="de-DE" dirty="0" err="1"/>
              <a:t>axios.get</a:t>
            </a:r>
            <a:r>
              <a:rPr lang="de-DE" dirty="0"/>
              <a:t>(URL) wird verwendet, um eine GET-Anfrage an die angegebene API-URL (</a:t>
            </a:r>
            <a:r>
              <a:rPr lang="de-DE" dirty="0" err="1"/>
              <a:t>yourUrl</a:t>
            </a:r>
            <a:r>
              <a:rPr lang="de-DE" dirty="0"/>
              <a:t>) zu senden. </a:t>
            </a:r>
          </a:p>
          <a:p>
            <a:r>
              <a:rPr lang="de-DE" dirty="0"/>
              <a:t>.</a:t>
            </a:r>
            <a:r>
              <a:rPr lang="de-DE" dirty="0" err="1"/>
              <a:t>then</a:t>
            </a:r>
            <a:r>
              <a:rPr lang="de-DE" dirty="0"/>
              <a:t>(</a:t>
            </a:r>
            <a:r>
              <a:rPr lang="de-DE" dirty="0" err="1"/>
              <a:t>response</a:t>
            </a:r>
            <a:r>
              <a:rPr lang="de-DE" dirty="0"/>
              <a:t> =&gt; {…} wartet auf die Antwort der API und führt daraufhin den Code im inneren Block aus</a:t>
            </a:r>
          </a:p>
          <a:p>
            <a:r>
              <a:rPr lang="de-DE" dirty="0"/>
              <a:t>Die Daten der Antwort werden unter </a:t>
            </a:r>
            <a:r>
              <a:rPr lang="de-DE" dirty="0" err="1"/>
              <a:t>response.data</a:t>
            </a:r>
            <a:r>
              <a:rPr lang="de-DE" dirty="0"/>
              <a:t> gespeichert</a:t>
            </a:r>
          </a:p>
          <a:p>
            <a:r>
              <a:rPr lang="de-DE" dirty="0"/>
              <a:t>Bei erfolgreicher API-Antwort wird ein HTTP-Statuscode 200 gesendet, und die Antwort an den Client enthält den Text "</a:t>
            </a:r>
            <a:r>
              <a:rPr lang="de-DE" dirty="0" err="1"/>
              <a:t>your</a:t>
            </a:r>
            <a:r>
              <a:rPr lang="de-DE" dirty="0"/>
              <a:t> Message" zusammen mit den Daten (</a:t>
            </a:r>
            <a:r>
              <a:rPr lang="de-DE" dirty="0" err="1"/>
              <a:t>response.data</a:t>
            </a:r>
            <a:r>
              <a:rPr lang="de-DE" dirty="0"/>
              <a:t>) der API-Antwort.</a:t>
            </a:r>
          </a:p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70" y="2147027"/>
            <a:ext cx="4582088" cy="19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0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wo befindet sich die ISS?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7832" y="2057400"/>
            <a:ext cx="6787660" cy="4137259"/>
          </a:xfrm>
        </p:spPr>
        <p:txBody>
          <a:bodyPr>
            <a:normAutofit/>
          </a:bodyPr>
          <a:lstStyle/>
          <a:p>
            <a:r>
              <a:rPr lang="de-AT" dirty="0"/>
              <a:t>Schreibe einen zusätzlichen </a:t>
            </a:r>
            <a:r>
              <a:rPr lang="de-AT" dirty="0" err="1"/>
              <a:t>Endpoint</a:t>
            </a:r>
            <a:r>
              <a:rPr lang="de-AT" dirty="0"/>
              <a:t> in deiner API „/iss“ </a:t>
            </a:r>
          </a:p>
          <a:p>
            <a:r>
              <a:rPr lang="de-AT" dirty="0"/>
              <a:t>Nutze </a:t>
            </a:r>
            <a:r>
              <a:rPr lang="de-AT" dirty="0" err="1"/>
              <a:t>Axios</a:t>
            </a:r>
            <a:r>
              <a:rPr lang="de-AT" dirty="0"/>
              <a:t> um die API für den Standort der ISS zu ermitteln aufzurufen</a:t>
            </a:r>
            <a:br>
              <a:rPr lang="de-AT" dirty="0"/>
            </a:br>
            <a:r>
              <a:rPr lang="en-US" dirty="0">
                <a:hlinkClick r:id="rId2"/>
              </a:rPr>
              <a:t>https://api.wheretheiss.at/v1/satellites/25544</a:t>
            </a:r>
            <a:r>
              <a:rPr lang="en-US" dirty="0"/>
              <a:t> </a:t>
            </a:r>
          </a:p>
          <a:p>
            <a:r>
              <a:rPr lang="de-AT" dirty="0"/>
              <a:t>Lies dir die Beschreibung der Schnittstelle durch und versuche die API richtig zu verwenden</a:t>
            </a:r>
            <a:endParaRPr lang="en-US" dirty="0"/>
          </a:p>
          <a:p>
            <a:r>
              <a:rPr lang="de-AT" dirty="0"/>
              <a:t>Gib die Werte für Breiten (</a:t>
            </a:r>
            <a:r>
              <a:rPr lang="de-AT" dirty="0" err="1"/>
              <a:t>latitude</a:t>
            </a:r>
            <a:r>
              <a:rPr lang="de-AT" dirty="0"/>
              <a:t>) und Längengrad (</a:t>
            </a:r>
            <a:r>
              <a:rPr lang="de-AT" dirty="0" err="1"/>
              <a:t>longitude</a:t>
            </a:r>
            <a:r>
              <a:rPr lang="de-AT" dirty="0"/>
              <a:t>) als Response im Frontend zurück</a:t>
            </a:r>
          </a:p>
          <a:p>
            <a:r>
              <a:rPr lang="de-AT" dirty="0"/>
              <a:t>Gib beide Werte in Google </a:t>
            </a:r>
            <a:r>
              <a:rPr lang="de-AT" dirty="0" err="1"/>
              <a:t>Maps</a:t>
            </a:r>
            <a:r>
              <a:rPr lang="de-AT" dirty="0"/>
              <a:t> mit , getrennt ein um herauszufinden wo sich die ISS im Moment befindet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457" y="4504229"/>
            <a:ext cx="3207930" cy="62072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6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B31F96-E68A-7614-01E2-E15856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202912"/>
            <a:ext cx="10095579" cy="60150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4DB5A0-6B23-BA0B-ACA6-DCBFEBB3BC83}"/>
              </a:ext>
            </a:extLst>
          </p:cNvPr>
          <p:cNvSpPr txBox="1"/>
          <p:nvPr/>
        </p:nvSpPr>
        <p:spPr>
          <a:xfrm>
            <a:off x="3627602" y="3831456"/>
            <a:ext cx="614557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de-AT" dirty="0">
                <a:hlinkClick r:id="rId3"/>
              </a:rPr>
              <a:t>https://rapidapi.com/hub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77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62DCD-F181-8AE2-6D6F-BD09FF96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Synchrone vs. Asynchrone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F9C452-E44C-4D29-80E6-82D4848E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3" y="2057400"/>
            <a:ext cx="6044184" cy="4137259"/>
          </a:xfrm>
        </p:spPr>
        <p:txBody>
          <a:bodyPr>
            <a:normAutofit/>
          </a:bodyPr>
          <a:lstStyle/>
          <a:p>
            <a:r>
              <a:rPr lang="de-AT" sz="1600" dirty="0"/>
              <a:t>Synchronen Funktionen führen Code sequenziell aus, blockieren dabei den Ausführungsfaden und warten auf den Abschluss jeder Aufgabe </a:t>
            </a:r>
          </a:p>
          <a:p>
            <a:r>
              <a:rPr lang="de-AT" sz="1600" dirty="0"/>
              <a:t>Asynchrone Funktionen ermöglichen es, Code nicht blockierend auszuführen und auf das Ergebnis von Aufgaben zu warten, ohne den gesamten Programmfluss zu stoppen.</a:t>
            </a:r>
          </a:p>
          <a:p>
            <a:r>
              <a:rPr lang="de-AT" sz="1600" dirty="0"/>
              <a:t>Der </a:t>
            </a:r>
            <a:r>
              <a:rPr lang="de-AT" sz="1600" dirty="0" err="1"/>
              <a:t>await</a:t>
            </a:r>
            <a:r>
              <a:rPr lang="de-AT" sz="1600" dirty="0"/>
              <a:t> - Operator wird innerhalb von asynchronen Funktionen verwendet, um auf das Ergebnis einer asynchronen Operation zu warten.</a:t>
            </a:r>
          </a:p>
          <a:p>
            <a:r>
              <a:rPr lang="de-AT" sz="1600" dirty="0"/>
              <a:t>Alternativ kann .</a:t>
            </a:r>
            <a:r>
              <a:rPr lang="de-AT" sz="1600" dirty="0" err="1"/>
              <a:t>then</a:t>
            </a:r>
            <a:r>
              <a:rPr lang="de-AT" sz="1600" dirty="0"/>
              <a:t> verwendet werden um Code auszuführen sobald das Ergebnis der asynchronen Funktion verfügbar ist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30E2A-4744-3C7E-3434-9EF93F57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89" y="2499432"/>
            <a:ext cx="5173622" cy="10700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AAFA98D-CDF9-40B8-4986-231258F9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9" y="3832004"/>
            <a:ext cx="3677412" cy="1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Technolgien</a:t>
            </a:r>
            <a:r>
              <a:rPr lang="de-AT" dirty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1F99C-F73A-C9F3-9B5C-1CE8635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Witze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CA111-EBEB-73D7-EF9C-B0A228AF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92" y="2034941"/>
            <a:ext cx="7532400" cy="4137259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Erstelle eine API (neuer </a:t>
            </a:r>
            <a:r>
              <a:rPr lang="de-AT" dirty="0" err="1"/>
              <a:t>node</a:t>
            </a:r>
            <a:r>
              <a:rPr lang="de-AT" dirty="0"/>
              <a:t>-server) die Witze erzählt und verwaltet</a:t>
            </a:r>
          </a:p>
          <a:p>
            <a:r>
              <a:rPr lang="de-AT" dirty="0"/>
              <a:t>Nutze dafür die Ressource </a:t>
            </a:r>
            <a:br>
              <a:rPr lang="de-AT" dirty="0"/>
            </a:br>
            <a:r>
              <a:rPr lang="de-AT" dirty="0"/>
              <a:t>„0. Eure Codebeispiele/[Name]/</a:t>
            </a:r>
            <a:r>
              <a:rPr lang="de-AT" dirty="0" err="1" smtClean="0"/>
              <a:t>Node</a:t>
            </a:r>
            <a:r>
              <a:rPr lang="de-AT" dirty="0" smtClean="0"/>
              <a:t>/</a:t>
            </a:r>
            <a:r>
              <a:rPr lang="de-AT" dirty="0" err="1" smtClean="0"/>
              <a:t>JokesAPI</a:t>
            </a:r>
            <a:r>
              <a:rPr lang="de-AT" dirty="0"/>
              <a:t>“</a:t>
            </a:r>
          </a:p>
          <a:p>
            <a:r>
              <a:rPr lang="de-AT" dirty="0"/>
              <a:t>In den Ressourcen ist das Grundgerüst der API gegeben.</a:t>
            </a:r>
            <a:br>
              <a:rPr lang="de-AT" dirty="0"/>
            </a:br>
            <a:r>
              <a:rPr lang="de-AT" dirty="0"/>
              <a:t>Ziel ist es </a:t>
            </a:r>
            <a:r>
              <a:rPr lang="de-AT" dirty="0" smtClean="0"/>
              <a:t>nun </a:t>
            </a:r>
            <a:r>
              <a:rPr lang="de-AT" b="1" dirty="0" smtClean="0"/>
              <a:t>gemeinsam</a:t>
            </a:r>
            <a:r>
              <a:rPr lang="de-AT" b="1" dirty="0" smtClean="0"/>
              <a:t> </a:t>
            </a:r>
            <a:r>
              <a:rPr lang="de-AT" dirty="0"/>
              <a:t>den</a:t>
            </a:r>
            <a:r>
              <a:rPr lang="de-AT" b="1" dirty="0"/>
              <a:t> „/</a:t>
            </a:r>
            <a:r>
              <a:rPr lang="de-AT" b="1" dirty="0" err="1"/>
              <a:t>random</a:t>
            </a:r>
            <a:r>
              <a:rPr lang="de-AT" b="1" dirty="0"/>
              <a:t>“</a:t>
            </a:r>
            <a:r>
              <a:rPr lang="de-AT" dirty="0"/>
              <a:t> </a:t>
            </a:r>
            <a:r>
              <a:rPr lang="de-AT" dirty="0" err="1"/>
              <a:t>Endpoint</a:t>
            </a:r>
            <a:r>
              <a:rPr lang="de-AT" dirty="0"/>
              <a:t> zu erstellen und mit Logik zu befüllen. </a:t>
            </a:r>
            <a:endParaRPr lang="de-AT" dirty="0" smtClean="0"/>
          </a:p>
          <a:p>
            <a:r>
              <a:rPr lang="de-AT" dirty="0" smtClean="0"/>
              <a:t>Jeder für sich entwickelt einen weiteren beliebigen </a:t>
            </a:r>
            <a:r>
              <a:rPr lang="de-AT" dirty="0" err="1" smtClean="0"/>
              <a:t>Endpoint</a:t>
            </a:r>
            <a:endParaRPr lang="de-AT" dirty="0"/>
          </a:p>
          <a:p>
            <a:r>
              <a:rPr lang="de-AT" dirty="0"/>
              <a:t>Um die API zu testen könnt ihr die JSON Datei „</a:t>
            </a:r>
            <a:r>
              <a:rPr lang="de-AT" dirty="0" err="1"/>
              <a:t>JokeAPI.postman_collection.json</a:t>
            </a:r>
            <a:r>
              <a:rPr lang="de-AT" dirty="0"/>
              <a:t>“ in Postman importieren</a:t>
            </a:r>
          </a:p>
          <a:p>
            <a:r>
              <a:rPr lang="de-AT" dirty="0"/>
              <a:t>In der Postman Doku erhältst du eine genaue Beschreibung der einzelnen Endpoints</a:t>
            </a:r>
            <a:br>
              <a:rPr lang="de-AT" dirty="0"/>
            </a:br>
            <a:r>
              <a:rPr lang="de-AT" dirty="0">
                <a:hlinkClick r:id="rId2"/>
              </a:rPr>
              <a:t>https://documenter.getpostman.com/view/6048123/2s9XxsTv8Y</a:t>
            </a:r>
            <a:r>
              <a:rPr lang="de-AT" dirty="0"/>
              <a:t> </a:t>
            </a:r>
          </a:p>
          <a:p>
            <a:r>
              <a:rPr lang="de-AT" dirty="0"/>
              <a:t>Freiwillige Hausübung: Einen oder mehrere andere Endpoints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E6D282-C459-F677-BC48-E44013E0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16" y="2410917"/>
            <a:ext cx="3417264" cy="33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smtClean="0"/>
              <a:t>API Aufrufe über Frontend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7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B2D39-04C7-67B1-E01C-E3B39F6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Aufruf über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6C4CF-B8FF-2A8C-3CAE-C386439B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33" y="2057400"/>
            <a:ext cx="5687735" cy="4137259"/>
          </a:xfrm>
        </p:spPr>
        <p:txBody>
          <a:bodyPr/>
          <a:lstStyle/>
          <a:p>
            <a:r>
              <a:rPr lang="de-AT" dirty="0"/>
              <a:t>Wir haben bislang eine API über AXIOS im Backend oder über Postman aufgerufen</a:t>
            </a:r>
          </a:p>
          <a:p>
            <a:r>
              <a:rPr lang="de-AT" dirty="0"/>
              <a:t>Im nächsten Schritt werden wir eine API direkt über JS Frontend aufrufen (ohne Node.js)</a:t>
            </a:r>
          </a:p>
          <a:p>
            <a:r>
              <a:rPr lang="de-AT" dirty="0"/>
              <a:t>Die bereits bekannte AXIOS Methode kann sowohl im Node Backend als auch im JS Frontend verwendet werden</a:t>
            </a:r>
          </a:p>
          <a:p>
            <a:r>
              <a:rPr lang="de-AT" dirty="0"/>
              <a:t>Sehr häufig wird die JS native Funktion </a:t>
            </a:r>
            <a:r>
              <a:rPr lang="de-AT" dirty="0" err="1"/>
              <a:t>fetch</a:t>
            </a:r>
            <a:r>
              <a:rPr lang="de-AT" dirty="0"/>
              <a:t>() verwendet die wir genauer kennen lernen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2CC748-C998-9221-3C18-61ED3D80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28" y="2611644"/>
            <a:ext cx="4858300" cy="18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6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CDB5-A6E9-3589-A4FE-68BCA52B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70" y="685800"/>
            <a:ext cx="8915402" cy="1371600"/>
          </a:xfrm>
        </p:spPr>
        <p:txBody>
          <a:bodyPr/>
          <a:lstStyle/>
          <a:p>
            <a:r>
              <a:rPr lang="de-AT" dirty="0"/>
              <a:t>Frontend API Aufruf mit </a:t>
            </a:r>
            <a:r>
              <a:rPr lang="de-AT" dirty="0" err="1"/>
              <a:t>fetch</a:t>
            </a:r>
            <a:r>
              <a:rPr lang="de-AT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D1FF-84D7-0F7B-841E-2CE1B6E2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57400"/>
            <a:ext cx="6848856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vom Frontend einen API Aufruf abzusetzen wird </a:t>
            </a:r>
            <a:br>
              <a:rPr lang="de-AT" dirty="0"/>
            </a:br>
            <a:r>
              <a:rPr lang="de-AT" dirty="0"/>
              <a:t>die Methode </a:t>
            </a:r>
            <a:r>
              <a:rPr lang="de-AT" dirty="0" err="1"/>
              <a:t>fetch</a:t>
            </a:r>
            <a:r>
              <a:rPr lang="de-AT" dirty="0"/>
              <a:t>() verwendet</a:t>
            </a:r>
          </a:p>
          <a:p>
            <a:r>
              <a:rPr lang="de-AT" dirty="0"/>
              <a:t>Die </a:t>
            </a:r>
            <a:r>
              <a:rPr lang="de-AT" dirty="0" err="1"/>
              <a:t>fetch</a:t>
            </a:r>
            <a:r>
              <a:rPr lang="de-AT" dirty="0"/>
              <a:t>-Funktion ermöglicht das Festlegen der HTTP-Methode, standardmäßig wird GET verwendet (GET benötigt keinen </a:t>
            </a:r>
            <a:r>
              <a:rPr lang="de-AT" dirty="0" err="1"/>
              <a:t>body</a:t>
            </a:r>
            <a:r>
              <a:rPr lang="de-AT" dirty="0"/>
              <a:t>)</a:t>
            </a:r>
          </a:p>
          <a:p>
            <a:r>
              <a:rPr lang="de-AT" dirty="0"/>
              <a:t>Daten für PUT, POST und PATCH werden über die </a:t>
            </a:r>
            <a:r>
              <a:rPr lang="de-AT" dirty="0" err="1"/>
              <a:t>body</a:t>
            </a:r>
            <a:r>
              <a:rPr lang="de-AT" dirty="0"/>
              <a:t> Option in Form eines JSON übergeben</a:t>
            </a:r>
          </a:p>
          <a:p>
            <a:r>
              <a:rPr lang="de-AT" dirty="0"/>
              <a:t>Die Methode </a:t>
            </a:r>
            <a:r>
              <a:rPr lang="de-AT" dirty="0" err="1"/>
              <a:t>JSON.stringify</a:t>
            </a:r>
            <a:r>
              <a:rPr lang="de-AT" dirty="0"/>
              <a:t>(</a:t>
            </a:r>
            <a:r>
              <a:rPr lang="de-AT" dirty="0" err="1"/>
              <a:t>data</a:t>
            </a:r>
            <a:r>
              <a:rPr lang="de-AT" dirty="0"/>
              <a:t>) wandelt ein JS Objekt in JSON um. Umgekehrt wäre </a:t>
            </a:r>
            <a:r>
              <a:rPr lang="de-AT" dirty="0" err="1"/>
              <a:t>JSON.parse</a:t>
            </a:r>
            <a:r>
              <a:rPr lang="de-AT" dirty="0"/>
              <a:t>()</a:t>
            </a:r>
          </a:p>
          <a:p>
            <a:r>
              <a:rPr lang="de-AT" dirty="0" err="1"/>
              <a:t>Fetch</a:t>
            </a:r>
            <a:r>
              <a:rPr lang="de-AT" dirty="0"/>
              <a:t> ist eine asynchrone Funktion deren Antwort erst verfügbar ist wenn eine Abfrage erfolgreich war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7C47C-C526-08C5-1C3C-29460CF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20" y="1698598"/>
            <a:ext cx="3903397" cy="151438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66D424C-4949-5B1A-4FAC-29D85976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28" y="3529141"/>
            <a:ext cx="4047316" cy="2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17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F2C70-DDFB-7B07-13AE-8244ADE0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Tipp: API Aufrufe in Funktion kapseln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A4F10-F58F-49E3-6D56-8C7A19EC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6611783" cy="4137259"/>
          </a:xfrm>
        </p:spPr>
        <p:txBody>
          <a:bodyPr/>
          <a:lstStyle/>
          <a:p>
            <a:r>
              <a:rPr lang="de-AT" dirty="0"/>
              <a:t>Um unerwartete Fehlversuche beim Aufruf der API abzufangen wird häufig ein </a:t>
            </a:r>
            <a:r>
              <a:rPr lang="de-AT" dirty="0" err="1"/>
              <a:t>try</a:t>
            </a:r>
            <a:r>
              <a:rPr lang="de-AT" dirty="0"/>
              <a:t> /catch Block verwendet</a:t>
            </a:r>
          </a:p>
          <a:p>
            <a:r>
              <a:rPr lang="de-AT" dirty="0"/>
              <a:t>Um auch verschiedene Fehlerfälle abzudecken, kann der Code für einen einfach API Aufruf mehrere Zeilen beinhalten  </a:t>
            </a:r>
          </a:p>
          <a:p>
            <a:r>
              <a:rPr lang="de-AT" dirty="0"/>
              <a:t>Deshalb ist es ratsam die Funktion in ein externes File auszulagern und bei Bedarf zu importieren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998232-C1D3-C111-82A0-F2B9138E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680" y="2157965"/>
            <a:ext cx="4015922" cy="40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32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gemeinsam: ISS API über Frontend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5952" y="2057400"/>
            <a:ext cx="6652470" cy="4137259"/>
          </a:xfrm>
        </p:spPr>
        <p:txBody>
          <a:bodyPr>
            <a:normAutofit/>
          </a:bodyPr>
          <a:lstStyle/>
          <a:p>
            <a:r>
              <a:rPr lang="de-AT" sz="1700" dirty="0"/>
              <a:t>Schreibe einen zusätzlichen </a:t>
            </a:r>
            <a:r>
              <a:rPr lang="de-AT" sz="1700" dirty="0" err="1"/>
              <a:t>Endpoint</a:t>
            </a:r>
            <a:r>
              <a:rPr lang="de-AT" sz="1700" dirty="0"/>
              <a:t> in deiner API „/</a:t>
            </a:r>
            <a:r>
              <a:rPr lang="de-AT" sz="1700" dirty="0" err="1"/>
              <a:t>issdata</a:t>
            </a:r>
            <a:r>
              <a:rPr lang="de-AT" sz="1700" dirty="0"/>
              <a:t>“ </a:t>
            </a:r>
          </a:p>
          <a:p>
            <a:r>
              <a:rPr lang="de-AT" sz="1700" dirty="0"/>
              <a:t>Nutze </a:t>
            </a:r>
            <a:r>
              <a:rPr lang="de-AT" sz="1700" dirty="0" err="1"/>
              <a:t>Axios</a:t>
            </a:r>
            <a:r>
              <a:rPr lang="de-AT" sz="1700" dirty="0"/>
              <a:t> um die API für den Standort der ISS zu ermitteln aufzurufen </a:t>
            </a:r>
            <a:r>
              <a:rPr lang="en-US" sz="1700" dirty="0">
                <a:hlinkClick r:id="rId2"/>
              </a:rPr>
              <a:t>https://api.wheretheiss.at/v1/satellites/25544</a:t>
            </a:r>
            <a:r>
              <a:rPr lang="en-US" sz="1700" dirty="0"/>
              <a:t> </a:t>
            </a:r>
          </a:p>
          <a:p>
            <a:r>
              <a:rPr lang="de-AT" sz="1700" dirty="0"/>
              <a:t>Gib die Werte für Breiten (</a:t>
            </a:r>
            <a:r>
              <a:rPr lang="de-AT" sz="1700" dirty="0" err="1"/>
              <a:t>latitude</a:t>
            </a:r>
            <a:r>
              <a:rPr lang="de-AT" sz="1700" dirty="0"/>
              <a:t>) und Längengrad (</a:t>
            </a:r>
            <a:r>
              <a:rPr lang="de-AT" sz="1700" dirty="0" err="1"/>
              <a:t>longitude</a:t>
            </a:r>
            <a:r>
              <a:rPr lang="de-AT" sz="1700" dirty="0"/>
              <a:t>) als Response in Form von JSON zurück</a:t>
            </a:r>
          </a:p>
          <a:p>
            <a:r>
              <a:rPr lang="de-AT" sz="1700" dirty="0"/>
              <a:t>Implementiere einen Button „ISS Daten aktualisieren“, der beim Klick die </a:t>
            </a:r>
            <a:r>
              <a:rPr lang="de-AT" sz="1700" dirty="0" err="1"/>
              <a:t>fetch</a:t>
            </a:r>
            <a:r>
              <a:rPr lang="de-AT" sz="1700" dirty="0"/>
              <a:t> Methode nutzt um Daten vom Backend </a:t>
            </a:r>
            <a:r>
              <a:rPr lang="de-AT" sz="1700" dirty="0" err="1"/>
              <a:t>Endpoint</a:t>
            </a:r>
            <a:r>
              <a:rPr lang="de-AT" sz="1700" dirty="0"/>
              <a:t> /</a:t>
            </a:r>
            <a:r>
              <a:rPr lang="de-AT" sz="1700" dirty="0" err="1"/>
              <a:t>issdata</a:t>
            </a:r>
            <a:r>
              <a:rPr lang="de-AT" sz="1700" dirty="0"/>
              <a:t> zu holen und anzuzeigen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12" y="4250911"/>
            <a:ext cx="2726480" cy="5275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CA9826-3A98-0283-F5FA-AFBE498177C4}"/>
              </a:ext>
            </a:extLst>
          </p:cNvPr>
          <p:cNvGrpSpPr/>
          <p:nvPr/>
        </p:nvGrpSpPr>
        <p:grpSpPr>
          <a:xfrm>
            <a:off x="6543413" y="5066950"/>
            <a:ext cx="5505396" cy="1265764"/>
            <a:chOff x="345829" y="3165073"/>
            <a:chExt cx="9554309" cy="206243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04156B6-2A05-AB98-DC7C-6E90BD89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665471C-90D5-9DD0-B126-A56723A5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252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21EA0-4795-3F03-D704-DA35858C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Übung: Witze API Aufruf mit </a:t>
            </a:r>
            <a:r>
              <a:rPr lang="de-AT" dirty="0" err="1"/>
              <a:t>fetch</a:t>
            </a:r>
            <a:r>
              <a:rPr lang="de-AT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B1022-10E3-45A8-CA78-B330BEDAD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22" y="2057400"/>
            <a:ext cx="5686058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Implementiere ein Frontend über das der zuvor entwickelte Witze API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</a:t>
            </a:r>
            <a:r>
              <a:rPr lang="de-AT" dirty="0"/>
              <a:t>“ aufgerufen wird und gib den Zufallswitz im Frontend aus.</a:t>
            </a:r>
          </a:p>
          <a:p>
            <a:r>
              <a:rPr lang="de-AT" dirty="0"/>
              <a:t>Implementiere einen Button der beim Klick immer wieder einen neuen Zufallswitz erzeugt und im Frontend anzeigt</a:t>
            </a:r>
          </a:p>
          <a:p>
            <a:r>
              <a:rPr lang="de-AT" dirty="0"/>
              <a:t>Verwende dafür einen Event </a:t>
            </a:r>
            <a:r>
              <a:rPr lang="de-AT" dirty="0" err="1"/>
              <a:t>Listener</a:t>
            </a:r>
            <a:r>
              <a:rPr lang="de-AT" dirty="0"/>
              <a:t> für den Button der beim Klick die </a:t>
            </a:r>
            <a:r>
              <a:rPr lang="de-AT" dirty="0" err="1"/>
              <a:t>fetch</a:t>
            </a:r>
            <a:r>
              <a:rPr lang="de-AT" dirty="0"/>
              <a:t>-Methode aufruft und die Antwort des /</a:t>
            </a:r>
            <a:r>
              <a:rPr lang="de-AT" dirty="0" err="1"/>
              <a:t>random</a:t>
            </a:r>
            <a:r>
              <a:rPr lang="de-AT" dirty="0"/>
              <a:t> Endpoints im Frontend ausgibt</a:t>
            </a:r>
          </a:p>
          <a:p>
            <a:r>
              <a:rPr lang="de-AT" dirty="0"/>
              <a:t>Freiwillige Hausübung: </a:t>
            </a:r>
            <a:r>
              <a:rPr lang="de-AT" dirty="0" err="1"/>
              <a:t>Fontend</a:t>
            </a:r>
            <a:r>
              <a:rPr lang="de-AT" dirty="0"/>
              <a:t> entwickeln um auch die anderen Endpoints verwenden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B1ECB-C785-D75D-E30E-4F05822E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16" y="4014021"/>
            <a:ext cx="1603501" cy="5696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FB53C6-9C93-630A-69E1-772F3B67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00" y="4775236"/>
            <a:ext cx="4270078" cy="1419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ABA71E-37E0-DD7C-6A9C-DF6EC3EC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418" y="2192789"/>
            <a:ext cx="2134848" cy="21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Node.js-Anbindung an MySQL-Datenbank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58" y="243429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- LiveAgent">
            <a:extLst>
              <a:ext uri="{FF2B5EF4-FFF2-40B4-BE49-F238E27FC236}">
                <a16:creationId xmlns:a16="http://schemas.microsoft.com/office/drawing/2014/main" id="{D4434B64-926B-9177-EBF3-132EB0D5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06" y="3093244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94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(1)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057400"/>
            <a:ext cx="6384608" cy="4283562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mit einer MySQL-Datenbank zu interagieren, wird das </a:t>
            </a:r>
            <a:r>
              <a:rPr lang="de-AT" dirty="0" err="1"/>
              <a:t>npm</a:t>
            </a:r>
            <a:r>
              <a:rPr lang="de-AT" dirty="0"/>
              <a:t>-Package „</a:t>
            </a:r>
            <a:r>
              <a:rPr lang="de-AT" dirty="0" err="1"/>
              <a:t>mysql</a:t>
            </a:r>
            <a:r>
              <a:rPr lang="de-AT" dirty="0"/>
              <a:t>“ installiert und importiert</a:t>
            </a:r>
          </a:p>
          <a:p>
            <a:r>
              <a:rPr lang="de-AT" dirty="0"/>
              <a:t> Um den Zugang zur Datenbank zu konfigurieren, wird die Methode  </a:t>
            </a:r>
            <a:r>
              <a:rPr lang="de-AT" dirty="0" err="1"/>
              <a:t>mysql.createConnection</a:t>
            </a:r>
            <a:r>
              <a:rPr lang="de-AT" dirty="0"/>
              <a:t>({…}) verwendet wobei folgende Properties im Objekt übergeben werden (Beispiele für lokale Entwicklung):</a:t>
            </a:r>
          </a:p>
          <a:p>
            <a:pPr lvl="1"/>
            <a:r>
              <a:rPr lang="de-AT" dirty="0"/>
              <a:t>host  (“</a:t>
            </a:r>
            <a:r>
              <a:rPr lang="de-AT" dirty="0" err="1"/>
              <a:t>localhost</a:t>
            </a:r>
            <a:r>
              <a:rPr lang="de-AT" dirty="0"/>
              <a:t>“)</a:t>
            </a:r>
          </a:p>
          <a:p>
            <a:pPr lvl="1"/>
            <a:r>
              <a:rPr lang="de-AT" dirty="0" err="1"/>
              <a:t>user</a:t>
            </a:r>
            <a:r>
              <a:rPr lang="de-AT" dirty="0"/>
              <a:t> (“root“)</a:t>
            </a:r>
          </a:p>
          <a:p>
            <a:pPr lvl="1"/>
            <a:r>
              <a:rPr lang="de-AT" dirty="0" err="1"/>
              <a:t>password</a:t>
            </a:r>
            <a:r>
              <a:rPr lang="de-AT" dirty="0"/>
              <a:t> (““) </a:t>
            </a:r>
          </a:p>
          <a:p>
            <a:pPr lvl="1"/>
            <a:r>
              <a:rPr lang="de-AT" dirty="0" err="1"/>
              <a:t>database</a:t>
            </a:r>
            <a:r>
              <a:rPr lang="de-AT" dirty="0"/>
              <a:t> (“Name der Datenbank“)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connection.connect</a:t>
            </a:r>
            <a:r>
              <a:rPr lang="de-AT" dirty="0"/>
              <a:t>() wird die Verbindung zur Datenbank aufgebaut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3D1831-103E-6331-7278-4DDB8C74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21"/>
          <a:stretch/>
        </p:blipFill>
        <p:spPr>
          <a:xfrm>
            <a:off x="7441034" y="2241957"/>
            <a:ext cx="4576873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6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(2)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057400"/>
            <a:ext cx="6124550" cy="4137259"/>
          </a:xfrm>
        </p:spPr>
        <p:txBody>
          <a:bodyPr>
            <a:normAutofit fontScale="92500" lnSpcReduction="10000"/>
          </a:bodyPr>
          <a:lstStyle/>
          <a:p>
            <a:r>
              <a:rPr lang="de-AT" dirty="0"/>
              <a:t>Eine SQL-Abfrage wird in einer </a:t>
            </a:r>
            <a:r>
              <a:rPr lang="de-AT" dirty="0" err="1"/>
              <a:t>const</a:t>
            </a:r>
            <a:r>
              <a:rPr lang="de-AT" dirty="0"/>
              <a:t> Variable gespeichert (häufig </a:t>
            </a:r>
            <a:r>
              <a:rPr lang="de-AT" dirty="0" err="1"/>
              <a:t>query</a:t>
            </a:r>
            <a:r>
              <a:rPr lang="de-AT" dirty="0"/>
              <a:t> genannt)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connection.query</a:t>
            </a:r>
            <a:r>
              <a:rPr lang="de-AT" dirty="0"/>
              <a:t>(..) wird die Query an die Datenbank gesendet und eine Antwort zurückgegeben</a:t>
            </a:r>
          </a:p>
          <a:p>
            <a:r>
              <a:rPr lang="de-AT" dirty="0"/>
              <a:t>Innerhalb der </a:t>
            </a:r>
            <a:r>
              <a:rPr lang="de-AT" dirty="0" err="1"/>
              <a:t>connection.query</a:t>
            </a:r>
            <a:r>
              <a:rPr lang="de-AT" dirty="0"/>
              <a:t>(..) Methode werden folgende Parameter übergeben</a:t>
            </a:r>
          </a:p>
          <a:p>
            <a:pPr lvl="1"/>
            <a:r>
              <a:rPr lang="de-AT" dirty="0"/>
              <a:t>Die Query die in der </a:t>
            </a:r>
            <a:r>
              <a:rPr lang="de-AT" dirty="0" err="1"/>
              <a:t>const</a:t>
            </a:r>
            <a:r>
              <a:rPr lang="de-AT" dirty="0"/>
              <a:t> Variable gespeichert wurde</a:t>
            </a:r>
          </a:p>
          <a:p>
            <a:pPr lvl="1"/>
            <a:r>
              <a:rPr lang="de-AT" dirty="0"/>
              <a:t>Eine Arrow Funktion mit den Parametern </a:t>
            </a:r>
            <a:r>
              <a:rPr lang="de-AT" dirty="0" err="1"/>
              <a:t>error</a:t>
            </a:r>
            <a:r>
              <a:rPr lang="de-AT" dirty="0"/>
              <a:t> und </a:t>
            </a:r>
            <a:r>
              <a:rPr lang="de-AT" dirty="0" err="1"/>
              <a:t>results</a:t>
            </a:r>
            <a:r>
              <a:rPr lang="de-AT" dirty="0"/>
              <a:t>, um die Ergebnisse der Abfrage verwenden zu können</a:t>
            </a:r>
          </a:p>
          <a:p>
            <a:r>
              <a:rPr lang="de-AT" dirty="0"/>
              <a:t>Über den Befehl </a:t>
            </a:r>
            <a:r>
              <a:rPr lang="de-AT" dirty="0" err="1"/>
              <a:t>connection.end</a:t>
            </a:r>
            <a:r>
              <a:rPr lang="de-AT" dirty="0"/>
              <a:t>() wird die Verbindung zur Datenbank wieder geschlossen notwendige Ressourcen freigegeben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8DF07F-C08E-A4AD-E8E4-8E3C3F847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79"/>
          <a:stretch/>
        </p:blipFill>
        <p:spPr>
          <a:xfrm>
            <a:off x="7046893" y="2422323"/>
            <a:ext cx="4987794" cy="15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1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</a:t>
            </a:r>
            <a:r>
              <a:rPr lang="de-AT" dirty="0" err="1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https://nodejs.org/en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0" y="1563000"/>
            <a:ext cx="5303520" cy="234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Node.js-</a:t>
            </a:r>
            <a:r>
              <a:rPr lang="en-US" sz="2800" dirty="0" err="1"/>
              <a:t>Anbindung</a:t>
            </a:r>
            <a:r>
              <a:rPr lang="en-US" sz="2800" dirty="0"/>
              <a:t> an MySQL-</a:t>
            </a:r>
            <a:r>
              <a:rPr lang="en-US" sz="2800" dirty="0" err="1"/>
              <a:t>Datenbank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(Server </a:t>
            </a:r>
            <a:r>
              <a:rPr lang="en-US" sz="2800" dirty="0" err="1"/>
              <a:t>Beispiel</a:t>
            </a:r>
            <a:r>
              <a:rPr lang="en-US" sz="2800" dirty="0"/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B91AA6-3CE0-F229-4435-6E3199D2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4" y="134566"/>
            <a:ext cx="4645151" cy="65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52DC-4FA9-4BF3-EA0B-934BE785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1" y="685800"/>
            <a:ext cx="8915402" cy="1371600"/>
          </a:xfrm>
        </p:spPr>
        <p:txBody>
          <a:bodyPr/>
          <a:lstStyle/>
          <a:p>
            <a:r>
              <a:rPr lang="de-AT" dirty="0"/>
              <a:t>Übung zu MySQL Anbindung mit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F84BC-291D-D9B7-0DF2-CD4FE4921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2" y="2057400"/>
            <a:ext cx="7600426" cy="4137259"/>
          </a:xfrm>
        </p:spPr>
        <p:txBody>
          <a:bodyPr/>
          <a:lstStyle/>
          <a:p>
            <a:r>
              <a:rPr lang="de-AT" dirty="0"/>
              <a:t>Baue eine </a:t>
            </a:r>
            <a:r>
              <a:rPr lang="de-AT" dirty="0" err="1"/>
              <a:t>mySQL</a:t>
            </a:r>
            <a:r>
              <a:rPr lang="de-AT" dirty="0"/>
              <a:t> Datenbank „</a:t>
            </a:r>
            <a:r>
              <a:rPr lang="de-AT" dirty="0" err="1"/>
              <a:t>exercises</a:t>
            </a:r>
            <a:r>
              <a:rPr lang="de-AT" dirty="0"/>
              <a:t>“ mit </a:t>
            </a:r>
            <a:r>
              <a:rPr lang="de-AT" dirty="0" err="1"/>
              <a:t>xampp</a:t>
            </a:r>
            <a:r>
              <a:rPr lang="de-AT" dirty="0"/>
              <a:t> und </a:t>
            </a:r>
            <a:r>
              <a:rPr lang="de-AT" dirty="0" err="1"/>
              <a:t>phpmyadmin</a:t>
            </a:r>
            <a:r>
              <a:rPr lang="de-AT" dirty="0"/>
              <a:t> auf in der sich eine Tabelle „</a:t>
            </a:r>
            <a:r>
              <a:rPr lang="de-AT" dirty="0" err="1"/>
              <a:t>jokes</a:t>
            </a:r>
            <a:r>
              <a:rPr lang="de-AT" dirty="0"/>
              <a:t>“ befindet</a:t>
            </a:r>
          </a:p>
          <a:p>
            <a:r>
              <a:rPr lang="de-AT" dirty="0"/>
              <a:t>Die Tabelle „</a:t>
            </a:r>
            <a:r>
              <a:rPr lang="de-AT" dirty="0" err="1"/>
              <a:t>jokes</a:t>
            </a:r>
            <a:r>
              <a:rPr lang="de-AT" dirty="0"/>
              <a:t>“ beinhaltet folgende Spalten</a:t>
            </a:r>
          </a:p>
          <a:p>
            <a:pPr lvl="1"/>
            <a:r>
              <a:rPr lang="de-AT" dirty="0" err="1"/>
              <a:t>id</a:t>
            </a:r>
            <a:endParaRPr lang="de-AT" dirty="0"/>
          </a:p>
          <a:p>
            <a:pPr lvl="1"/>
            <a:r>
              <a:rPr lang="de-AT" dirty="0" err="1"/>
              <a:t>jokeText</a:t>
            </a:r>
            <a:endParaRPr lang="de-AT" dirty="0"/>
          </a:p>
          <a:p>
            <a:pPr lvl="1"/>
            <a:r>
              <a:rPr lang="de-AT" dirty="0" err="1"/>
              <a:t>jokeType</a:t>
            </a:r>
            <a:endParaRPr lang="de-AT" dirty="0"/>
          </a:p>
          <a:p>
            <a:r>
              <a:rPr lang="de-AT" dirty="0"/>
              <a:t>Füge mindestens 2 Witze in deiner Tabelle ein</a:t>
            </a:r>
          </a:p>
          <a:p>
            <a:r>
              <a:rPr lang="de-AT" dirty="0"/>
              <a:t>Erweitere deine API um einen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randomdb</a:t>
            </a:r>
            <a:r>
              <a:rPr lang="de-AT" dirty="0"/>
              <a:t>“ mit dem ein Zufallswitz aus der Datenbank geladen und als Antwort in JSON Format zurückgegeben wird</a:t>
            </a:r>
          </a:p>
          <a:p>
            <a:endParaRPr lang="de-AT" dirty="0"/>
          </a:p>
        </p:txBody>
      </p:sp>
      <p:pic>
        <p:nvPicPr>
          <p:cNvPr id="4" name="Picture 4" descr="MySQL - LiveAgent">
            <a:extLst>
              <a:ext uri="{FF2B5EF4-FFF2-40B4-BE49-F238E27FC236}">
                <a16:creationId xmlns:a16="http://schemas.microsoft.com/office/drawing/2014/main" id="{4A91E3D8-D49B-704D-A8A8-717E560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4386059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4A48AA-37BA-4EE7-B265-19198E9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32" y="2064406"/>
            <a:ext cx="2133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Übung zu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8532"/>
            <a:ext cx="6740991" cy="4137259"/>
          </a:xfrm>
        </p:spPr>
        <p:txBody>
          <a:bodyPr>
            <a:normAutofit fontScale="92500" lnSpcReduction="10000"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Autorisierung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Entwirf die Datenbank die benötigt wird um alle notwendigen Informationen zu persistieren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Befülle die Datenbank mit Daten (Benutzer, </a:t>
            </a:r>
            <a:r>
              <a:rPr lang="de-AT" dirty="0" err="1"/>
              <a:t>ToDo</a:t>
            </a:r>
            <a:r>
              <a:rPr lang="de-AT" dirty="0"/>
              <a:t>-Items)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Erstelle einen neuen </a:t>
            </a:r>
            <a:r>
              <a:rPr lang="de-AT" dirty="0" err="1"/>
              <a:t>node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mit einem </a:t>
            </a:r>
            <a:r>
              <a:rPr lang="de-AT" dirty="0" err="1"/>
              <a:t>Endpoint</a:t>
            </a:r>
            <a:r>
              <a:rPr lang="de-AT" dirty="0"/>
              <a:t> “</a:t>
            </a:r>
            <a:r>
              <a:rPr lang="de-AT" dirty="0" err="1"/>
              <a:t>alltodos</a:t>
            </a:r>
            <a:r>
              <a:rPr lang="de-AT" dirty="0"/>
              <a:t>“ um alle </a:t>
            </a:r>
            <a:r>
              <a:rPr lang="de-AT" dirty="0" err="1"/>
              <a:t>ToDo</a:t>
            </a:r>
            <a:r>
              <a:rPr lang="de-AT" dirty="0"/>
              <a:t>-Items </a:t>
            </a:r>
            <a:r>
              <a:rPr lang="de-AT" dirty="0" err="1"/>
              <a:t>digespeichert</a:t>
            </a:r>
            <a:r>
              <a:rPr lang="de-AT" dirty="0"/>
              <a:t> sind zu laden und als JSON zurückzusenden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Integriere dein Backend in dein Frontend und zeige alle Items die in dem </a:t>
            </a:r>
            <a:r>
              <a:rPr lang="de-AT" dirty="0" err="1"/>
              <a:t>Json</a:t>
            </a:r>
            <a:r>
              <a:rPr lang="de-AT" dirty="0"/>
              <a:t> File zurückkommen in deinem Frontend 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0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applications</a:t>
            </a:r>
          </a:p>
          <a:p>
            <a:r>
              <a:rPr lang="de-AT" dirty="0" err="1"/>
              <a:t>Javascript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: Ermöglicht es </a:t>
            </a:r>
            <a:r>
              <a:rPr lang="de-AT" dirty="0" err="1"/>
              <a:t>Javascript</a:t>
            </a:r>
            <a:r>
              <a:rPr lang="de-AT" dirty="0"/>
              <a:t> außerhalb vom Browser laufen zu lassen </a:t>
            </a:r>
            <a:r>
              <a:rPr lang="de-AT" dirty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>
                <a:sym typeface="Wingdings" panose="05000000000000000000" pitchFamily="2" charset="2"/>
              </a:rPr>
              <a:t>Asynchronous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and</a:t>
            </a:r>
            <a:r>
              <a:rPr lang="de-AT" dirty="0">
                <a:sym typeface="Wingdings" panose="05000000000000000000" pitchFamily="2" charset="2"/>
              </a:rPr>
              <a:t> event-</a:t>
            </a:r>
            <a:r>
              <a:rPr lang="de-AT" dirty="0" err="1">
                <a:sym typeface="Wingdings" panose="05000000000000000000" pitchFamily="2" charset="2"/>
              </a:rPr>
              <a:t>driven</a:t>
            </a:r>
            <a:r>
              <a:rPr lang="de-AT" dirty="0">
                <a:sym typeface="Wingdings" panose="05000000000000000000" pitchFamily="2" charset="2"/>
              </a:rPr>
              <a:t>:</a:t>
            </a:r>
            <a:br>
              <a:rPr lang="de-AT" dirty="0">
                <a:sym typeface="Wingdings" panose="05000000000000000000" pitchFamily="2" charset="2"/>
              </a:rPr>
            </a:br>
            <a:r>
              <a:rPr lang="de-DE" dirty="0"/>
              <a:t>Ermöglicht eine effiziente parallele Verarbeitung ohne abgegeben </a:t>
            </a:r>
            <a:r>
              <a:rPr lang="de-DE" dirty="0" err="1"/>
              <a:t>Requests</a:t>
            </a:r>
            <a:r>
              <a:rPr lang="de-DE" dirty="0"/>
              <a:t> gegenseitig zu blockieren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Vorteile von </a:t>
            </a:r>
            <a:r>
              <a:rPr lang="de-AT" dirty="0" err="1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2939</Words>
  <Application>Microsoft Office PowerPoint</Application>
  <PresentationFormat>Breitbild</PresentationFormat>
  <Paragraphs>302</Paragraphs>
  <Slides>73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9" baseType="lpstr">
      <vt:lpstr>Arial</vt:lpstr>
      <vt:lpstr>Avenir Next LT Pro</vt:lpstr>
      <vt:lpstr>Avenir Next LT Pro Light</vt:lpstr>
      <vt:lpstr>Calibri</vt:lpstr>
      <vt:lpstr>Wingdings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PowerPoint-Präsentation</vt:lpstr>
      <vt:lpstr>Übung dein erster Webserver</vt:lpstr>
      <vt:lpstr>HTTP Request Status</vt:lpstr>
      <vt:lpstr>Postman</vt:lpstr>
      <vt:lpstr>Vorbereitung auf Full-Stack Projekt To-Do Liste</vt:lpstr>
      <vt:lpstr>Übung Webserver mit Files als Response</vt:lpstr>
      <vt:lpstr>Middleware</vt:lpstr>
      <vt:lpstr>Wozu Middleware?</vt:lpstr>
      <vt:lpstr>Anwendungsfälle Middleware</vt:lpstr>
      <vt:lpstr>Middleware bodyParser</vt:lpstr>
      <vt:lpstr>Middleware bodyParser</vt:lpstr>
      <vt:lpstr>Übung zu bodyParser</vt:lpstr>
      <vt:lpstr>Middleware morgan</vt:lpstr>
      <vt:lpstr>Middleware DIY</vt:lpstr>
      <vt:lpstr>Übung zu Middleware DIY</vt:lpstr>
      <vt:lpstr>EJS</vt:lpstr>
      <vt:lpstr>Visual Studio Extension</vt:lpstr>
      <vt:lpstr>Wozu brauchen wir EJS?</vt:lpstr>
      <vt:lpstr>Wie bindet man EJS am Server ein?</vt:lpstr>
      <vt:lpstr>Übung zu EJS</vt:lpstr>
      <vt:lpstr>Application Programming Interfaces (APIs)</vt:lpstr>
      <vt:lpstr>Was ist eine API?</vt:lpstr>
      <vt:lpstr>Was ist eine API?</vt:lpstr>
      <vt:lpstr>Private API vs Public API</vt:lpstr>
      <vt:lpstr>HTTP Protokoll</vt:lpstr>
      <vt:lpstr>Query Parameter</vt:lpstr>
      <vt:lpstr>Path Parameter</vt:lpstr>
      <vt:lpstr>Übung zu Query / Path Parameter</vt:lpstr>
      <vt:lpstr>API Standards</vt:lpstr>
      <vt:lpstr>Regeln für REST APIs</vt:lpstr>
      <vt:lpstr>Was ist JSON?</vt:lpstr>
      <vt:lpstr>Server Side API Requests</vt:lpstr>
      <vt:lpstr>Server Side API Requests</vt:lpstr>
      <vt:lpstr>Server Side API Requests mit Axios</vt:lpstr>
      <vt:lpstr>Server Side API Requests mit Axios</vt:lpstr>
      <vt:lpstr>Übung wo befindet sich die ISS?</vt:lpstr>
      <vt:lpstr>PowerPoint-Präsentation</vt:lpstr>
      <vt:lpstr>Synchrone vs. Asynchrone Funktionen</vt:lpstr>
      <vt:lpstr>Übung Witze API</vt:lpstr>
      <vt:lpstr>API Aufrufe über Frontend</vt:lpstr>
      <vt:lpstr>API Aufruf über Frontend</vt:lpstr>
      <vt:lpstr>Frontend API Aufruf mit fetch()</vt:lpstr>
      <vt:lpstr>Tipp: API Aufrufe in Funktion kapseln</vt:lpstr>
      <vt:lpstr>Übung gemeinsam: ISS API über Frontend</vt:lpstr>
      <vt:lpstr>Übung: Witze API Aufruf mit fetch()</vt:lpstr>
      <vt:lpstr>Node.js-Anbindung an MySQL-Datenbank</vt:lpstr>
      <vt:lpstr>Node.js-Anbindung an MySQL-Datenbank (1)</vt:lpstr>
      <vt:lpstr>Node.js-Anbindung an MySQL-Datenbank (2)</vt:lpstr>
      <vt:lpstr>Node.js-Anbindung an MySQL-Datenbank  (Server Beispiel)</vt:lpstr>
      <vt:lpstr>Übung zu MySQL Anbindung mit Node.js</vt:lpstr>
      <vt:lpstr>Übung zu Full-Stack Projekt To-Do Liste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286</cp:revision>
  <dcterms:created xsi:type="dcterms:W3CDTF">2023-08-23T09:07:38Z</dcterms:created>
  <dcterms:modified xsi:type="dcterms:W3CDTF">2024-01-26T21:19:03Z</dcterms:modified>
</cp:coreProperties>
</file>